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75" r:id="rId13"/>
    <p:sldId id="273" r:id="rId14"/>
    <p:sldId id="268" r:id="rId15"/>
    <p:sldId id="274" r:id="rId16"/>
    <p:sldId id="277" r:id="rId17"/>
    <p:sldId id="269" r:id="rId18"/>
    <p:sldId id="279" r:id="rId19"/>
    <p:sldId id="281" r:id="rId20"/>
    <p:sldId id="278" r:id="rId21"/>
    <p:sldId id="27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D1F"/>
    <a:srgbClr val="D34817"/>
    <a:srgbClr val="E9E5DC"/>
    <a:srgbClr val="D352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\Zomato_Data_Vikra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%20Project\Zomato_Data_Vikra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rkfi\OneDrive\Desktop\Data%20Science\DS%20-%20Newton\Zomato%20Project\Zomato_Data_Vikra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[Zomato_Data_Vikram.xlsx]O-6.Country Vs Res_Opened !CounVsRes</c:name>
    <c:fmtId val="124"/>
  </c:pivotSource>
  <c:chart>
    <c:autoTitleDeleted val="1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7999058934561317E-2"/>
          <c:y val="0.18702641859874516"/>
          <c:w val="0.88650867157438529"/>
          <c:h val="0.50823452566129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'O-6.Country Vs Res_Opened 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85000"/>
                    <a:satMod val="130000"/>
                  </a:schemeClr>
                </a:gs>
                <a:gs pos="34000">
                  <a:schemeClr val="accent2">
                    <a:shade val="87000"/>
                    <a:satMod val="125000"/>
                  </a:schemeClr>
                </a:gs>
                <a:gs pos="70000">
                  <a:schemeClr val="accent2">
                    <a:tint val="100000"/>
                    <a:shade val="90000"/>
                    <a:satMod val="130000"/>
                  </a:schemeClr>
                </a:gs>
                <a:gs pos="100000">
                  <a:schemeClr val="accent2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'O-6.Country Vs Res_Opened '!$A$3:$A$18</c:f>
              <c:strCache>
                <c:ptCount val="15"/>
                <c:pt idx="0">
                  <c:v>Canada</c:v>
                </c:pt>
                <c:pt idx="1">
                  <c:v>Qatar</c:v>
                </c:pt>
                <c:pt idx="2">
                  <c:v>Sri Lanka</c:v>
                </c:pt>
                <c:pt idx="3">
                  <c:v>Singapore</c:v>
                </c:pt>
                <c:pt idx="4">
                  <c:v>Indonesia</c:v>
                </c:pt>
                <c:pt idx="5">
                  <c:v>Philippines</c:v>
                </c:pt>
                <c:pt idx="6">
                  <c:v>Australia</c:v>
                </c:pt>
                <c:pt idx="7">
                  <c:v>Turkey</c:v>
                </c:pt>
                <c:pt idx="8">
                  <c:v>New Zealand</c:v>
                </c:pt>
                <c:pt idx="9">
                  <c:v>South Africa</c:v>
                </c:pt>
                <c:pt idx="10">
                  <c:v>Brazil</c:v>
                </c:pt>
                <c:pt idx="11">
                  <c:v>United Arab Emirates</c:v>
                </c:pt>
                <c:pt idx="12">
                  <c:v>United Kingdom</c:v>
                </c:pt>
                <c:pt idx="13">
                  <c:v>United States of America</c:v>
                </c:pt>
                <c:pt idx="14">
                  <c:v>India</c:v>
                </c:pt>
              </c:strCache>
            </c:strRef>
          </c:cat>
          <c:val>
            <c:numRef>
              <c:f>'O-6.Country Vs Res_Opened '!$B$3:$B$18</c:f>
              <c:numCache>
                <c:formatCode>General</c:formatCode>
                <c:ptCount val="15"/>
                <c:pt idx="0">
                  <c:v>4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24</c:v>
                </c:pt>
                <c:pt idx="7">
                  <c:v>34</c:v>
                </c:pt>
                <c:pt idx="8">
                  <c:v>40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80</c:v>
                </c:pt>
                <c:pt idx="13">
                  <c:v>425</c:v>
                </c:pt>
                <c:pt idx="14">
                  <c:v>8652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12-4253-BCE4-88ADDDEA1F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89511871"/>
        <c:axId val="60183167"/>
      </c:barChart>
      <c:catAx>
        <c:axId val="88951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83167"/>
        <c:crosses val="autoZero"/>
        <c:auto val="1"/>
        <c:lblAlgn val="ctr"/>
        <c:lblOffset val="100"/>
        <c:noMultiLvlLbl val="0"/>
      </c:catAx>
      <c:valAx>
        <c:axId val="6018316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511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[Zomato_Data_Vikram.xlsx]O-7.Year Vs Res_Opened!YearVsRes</c:name>
    <c:fmtId val="116"/>
  </c:pivotSource>
  <c:chart>
    <c:autoTitleDeleted val="1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0395878320746408E-2"/>
              <c:y val="-8.67708600222051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7.7969087405598062E-3"/>
              <c:y val="-0.10123267002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8192787061306309E-2"/>
              <c:y val="8.67708600222050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5593817481119706E-2"/>
              <c:y val="5.7847240014803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0395878320746408E-2"/>
              <c:y val="-8.67708600222051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7.7969087405598062E-3"/>
              <c:y val="-0.10123267002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8192787061306309E-2"/>
              <c:y val="8.67708600222050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5593817481119706E-2"/>
              <c:y val="5.7847240014803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0395878320746408E-2"/>
              <c:y val="-8.67708600222051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7.7969087405598062E-3"/>
              <c:y val="-0.10123267002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8192787061306309E-2"/>
              <c:y val="8.67708600222050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2">
                  <a:shade val="85000"/>
                  <a:satMod val="130000"/>
                </a:schemeClr>
              </a:gs>
              <a:gs pos="34000">
                <a:schemeClr val="accent2">
                  <a:shade val="87000"/>
                  <a:satMod val="125000"/>
                </a:schemeClr>
              </a:gs>
              <a:gs pos="70000">
                <a:schemeClr val="accent2">
                  <a:tint val="100000"/>
                  <a:shade val="90000"/>
                  <a:satMod val="130000"/>
                </a:schemeClr>
              </a:gs>
              <a:gs pos="100000">
                <a:schemeClr val="accent2">
                  <a:tint val="100000"/>
                  <a:shade val="100000"/>
                  <a:satMod val="110000"/>
                </a:schemeClr>
              </a:gs>
            </a:gsLst>
            <a:path path="circle">
              <a:fillToRect l="100000" t="100000" r="100000" b="100000"/>
            </a:path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1.5593817481119706E-2"/>
              <c:y val="5.7847240014803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5202938724932794E-2"/>
          <c:y val="4.8524784909352386E-2"/>
          <c:w val="0.93032308464582536"/>
          <c:h val="0.80392642540470649"/>
        </c:manualLayout>
      </c:layout>
      <c:lineChart>
        <c:grouping val="standard"/>
        <c:varyColors val="0"/>
        <c:ser>
          <c:idx val="0"/>
          <c:order val="0"/>
          <c:tx>
            <c:strRef>
              <c:f>'O-7.Year Vs Res_Opened'!$B$2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dPt>
            <c:idx val="3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2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9800000"/>
                  </a:lightRig>
                </a:scene3d>
                <a:sp3d prstMaterial="flat">
                  <a:bevelT w="25400" h="31750"/>
                </a:sp3d>
              </c:spPr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15-4E90-8E50-814841B2EA7E}"/>
              </c:ext>
            </c:extLst>
          </c:dPt>
          <c:dPt>
            <c:idx val="4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2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9800000"/>
                  </a:lightRig>
                </a:scene3d>
                <a:sp3d prstMaterial="flat">
                  <a:bevelT w="25400" h="31750"/>
                </a:sp3d>
              </c:spPr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15-4E90-8E50-814841B2EA7E}"/>
              </c:ext>
            </c:extLst>
          </c:dPt>
          <c:dPt>
            <c:idx val="5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2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9800000"/>
                  </a:lightRig>
                </a:scene3d>
                <a:sp3d prstMaterial="flat">
                  <a:bevelT w="25400" h="31750"/>
                </a:sp3d>
              </c:spPr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D15-4E90-8E50-814841B2EA7E}"/>
              </c:ext>
            </c:extLst>
          </c:dPt>
          <c:dPt>
            <c:idx val="7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2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9800000"/>
                  </a:lightRig>
                </a:scene3d>
                <a:sp3d prstMaterial="flat">
                  <a:bevelT w="25400" h="31750"/>
                </a:sp3d>
              </c:spPr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D15-4E90-8E50-814841B2EA7E}"/>
              </c:ext>
            </c:extLst>
          </c:dPt>
          <c:dLbls>
            <c:dLbl>
              <c:idx val="3"/>
              <c:layout>
                <c:manualLayout>
                  <c:x val="-1.0395878320746408E-2"/>
                  <c:y val="-8.67708600222051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15-4E90-8E50-814841B2EA7E}"/>
                </c:ext>
              </c:extLst>
            </c:dLbl>
            <c:dLbl>
              <c:idx val="4"/>
              <c:layout>
                <c:manualLayout>
                  <c:x val="-7.7969087405598062E-3"/>
                  <c:y val="-0.101232670025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15-4E90-8E50-814841B2EA7E}"/>
                </c:ext>
              </c:extLst>
            </c:dLbl>
            <c:dLbl>
              <c:idx val="5"/>
              <c:layout>
                <c:manualLayout>
                  <c:x val="-1.8192787061306309E-2"/>
                  <c:y val="8.67708600222050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15-4E90-8E50-814841B2EA7E}"/>
                </c:ext>
              </c:extLst>
            </c:dLbl>
            <c:dLbl>
              <c:idx val="7"/>
              <c:layout>
                <c:manualLayout>
                  <c:x val="-1.5593817481119706E-2"/>
                  <c:y val="5.784724001480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15-4E90-8E50-814841B2EA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'O-7.Year Vs Res_Opened'!$A$3:$A$12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'O-7.Year Vs Res_Opened'!$B$3:$B$12</c:f>
              <c:numCache>
                <c:formatCode>General</c:formatCode>
                <c:ptCount val="9"/>
                <c:pt idx="0">
                  <c:v>1079</c:v>
                </c:pt>
                <c:pt idx="1">
                  <c:v>1096</c:v>
                </c:pt>
                <c:pt idx="2">
                  <c:v>1022</c:v>
                </c:pt>
                <c:pt idx="3">
                  <c:v>1059</c:v>
                </c:pt>
                <c:pt idx="4">
                  <c:v>1049</c:v>
                </c:pt>
                <c:pt idx="5">
                  <c:v>1023</c:v>
                </c:pt>
                <c:pt idx="6">
                  <c:v>1026</c:v>
                </c:pt>
                <c:pt idx="7">
                  <c:v>1086</c:v>
                </c:pt>
                <c:pt idx="8">
                  <c:v>1102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D15-4E90-8E50-814841B2EA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03148688"/>
        <c:axId val="503150128"/>
      </c:lineChart>
      <c:catAx>
        <c:axId val="503148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150128"/>
        <c:crosses val="autoZero"/>
        <c:auto val="1"/>
        <c:lblAlgn val="ctr"/>
        <c:lblOffset val="100"/>
        <c:noMultiLvlLbl val="0"/>
      </c:catAx>
      <c:valAx>
        <c:axId val="50315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14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[Zomato_Data_Vikram.xlsx]O-9.Country Vs Avg._votes!ConVsAvg.vot</c:name>
    <c:fmtId val="53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dLbl>
          <c:idx val="0"/>
          <c:layout>
            <c:manualLayout>
              <c:x val="-1.2910172917205262E-1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dLbl>
          <c:idx val="0"/>
          <c:layout>
            <c:manualLayout>
              <c:x val="-1.2910172917205262E-1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dLbl>
          <c:idx val="0"/>
          <c:layout>
            <c:manualLayout>
              <c:x val="-1.2910172917205262E-1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316869825647178E-2"/>
          <c:y val="7.8839430937617638E-2"/>
          <c:w val="0.93789463859035838"/>
          <c:h val="0.669439815899938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'O-9.Country Vs Avg._votes'!$B$2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4B8-40D1-A494-FBFCD1470564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2-64B8-40D1-A494-FBFCD1470564}"/>
              </c:ext>
            </c:extLst>
          </c:dPt>
          <c:dLbls>
            <c:dLbl>
              <c:idx val="5"/>
              <c:layout>
                <c:manualLayout>
                  <c:x val="-1.2910172917205262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B8-40D1-A494-FBFCD14705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'O-9.Country Vs Avg._votes'!$A$3:$A$18</c:f>
              <c:strCache>
                <c:ptCount val="15"/>
                <c:pt idx="0">
                  <c:v>Brazil</c:v>
                </c:pt>
                <c:pt idx="1">
                  <c:v>Singapore</c:v>
                </c:pt>
                <c:pt idx="2">
                  <c:v>Canada</c:v>
                </c:pt>
                <c:pt idx="3">
                  <c:v>Australia</c:v>
                </c:pt>
                <c:pt idx="4">
                  <c:v>India</c:v>
                </c:pt>
                <c:pt idx="5">
                  <c:v>Sri Lanka</c:v>
                </c:pt>
                <c:pt idx="6">
                  <c:v>Qatar</c:v>
                </c:pt>
                <c:pt idx="7">
                  <c:v>United Kingdom</c:v>
                </c:pt>
                <c:pt idx="8">
                  <c:v>New Zealand</c:v>
                </c:pt>
                <c:pt idx="9">
                  <c:v>South Africa</c:v>
                </c:pt>
                <c:pt idx="10">
                  <c:v>Philippines</c:v>
                </c:pt>
                <c:pt idx="11">
                  <c:v>United States of America</c:v>
                </c:pt>
                <c:pt idx="12">
                  <c:v>Turkey</c:v>
                </c:pt>
                <c:pt idx="13">
                  <c:v>United Arab Emirates</c:v>
                </c:pt>
                <c:pt idx="14">
                  <c:v>Indonesia</c:v>
                </c:pt>
              </c:strCache>
            </c:strRef>
          </c:cat>
          <c:val>
            <c:numRef>
              <c:f>'O-9.Country Vs Avg._votes'!$B$3:$B$18</c:f>
              <c:numCache>
                <c:formatCode>0</c:formatCode>
                <c:ptCount val="15"/>
                <c:pt idx="0">
                  <c:v>19.616666666666667</c:v>
                </c:pt>
                <c:pt idx="1">
                  <c:v>31.9</c:v>
                </c:pt>
                <c:pt idx="2">
                  <c:v>103</c:v>
                </c:pt>
                <c:pt idx="3">
                  <c:v>111.41666666666667</c:v>
                </c:pt>
                <c:pt idx="4">
                  <c:v>137.21255201109571</c:v>
                </c:pt>
                <c:pt idx="5">
                  <c:v>146.44999999999999</c:v>
                </c:pt>
                <c:pt idx="6">
                  <c:v>163.80000000000001</c:v>
                </c:pt>
                <c:pt idx="7">
                  <c:v>205.48750000000001</c:v>
                </c:pt>
                <c:pt idx="8">
                  <c:v>243.02500000000001</c:v>
                </c:pt>
                <c:pt idx="9">
                  <c:v>315.16666666666669</c:v>
                </c:pt>
                <c:pt idx="10">
                  <c:v>407.40909090909093</c:v>
                </c:pt>
                <c:pt idx="11">
                  <c:v>430.87529411764706</c:v>
                </c:pt>
                <c:pt idx="12">
                  <c:v>431.47058823529414</c:v>
                </c:pt>
                <c:pt idx="13">
                  <c:v>493.51666666666665</c:v>
                </c:pt>
                <c:pt idx="14">
                  <c:v>772.09523809523807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B8-40D1-A494-FBFCD14705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85741744"/>
        <c:axId val="285742704"/>
      </c:barChart>
      <c:catAx>
        <c:axId val="28574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742704"/>
        <c:crosses val="autoZero"/>
        <c:auto val="1"/>
        <c:lblAlgn val="ctr"/>
        <c:lblOffset val="100"/>
        <c:noMultiLvlLbl val="0"/>
      </c:catAx>
      <c:valAx>
        <c:axId val="2857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7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[Zomato_Data_Vikram.xlsx]Subjective!PivotTable1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3415222560946949E-2"/>
          <c:y val="2.3604553621460824E-2"/>
          <c:w val="0.9076322884059107"/>
          <c:h val="0.778266561372080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Subjective!$B$57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Subjective!$A$58:$A$74</c:f>
              <c:multiLvlStrCache>
                <c:ptCount val="12"/>
                <c:lvl>
                  <c:pt idx="0">
                    <c:v>Armidale</c:v>
                  </c:pt>
                  <c:pt idx="1">
                    <c:v>Balingup</c:v>
                  </c:pt>
                  <c:pt idx="2">
                    <c:v>Flaxton</c:v>
                  </c:pt>
                  <c:pt idx="3">
                    <c:v>Macedon</c:v>
                  </c:pt>
                  <c:pt idx="4">
                    <c:v>Penola</c:v>
                  </c:pt>
                  <c:pt idx="5">
                    <c:v>Dicky Beach</c:v>
                  </c:pt>
                  <c:pt idx="6">
                    <c:v>Lorn</c:v>
                  </c:pt>
                  <c:pt idx="7">
                    <c:v>Victor Harbor</c:v>
                  </c:pt>
                  <c:pt idx="8">
                    <c:v>Consort</c:v>
                  </c:pt>
                  <c:pt idx="9">
                    <c:v>Yorkton</c:v>
                  </c:pt>
                  <c:pt idx="10">
                    <c:v>Singapore</c:v>
                  </c:pt>
                  <c:pt idx="11">
                    <c:v>Colombo</c:v>
                  </c:pt>
                </c:lvl>
                <c:lvl>
                  <c:pt idx="0">
                    <c:v>Australia</c:v>
                  </c:pt>
                  <c:pt idx="8">
                    <c:v>Canada</c:v>
                  </c:pt>
                  <c:pt idx="10">
                    <c:v>Singapore</c:v>
                  </c:pt>
                  <c:pt idx="11">
                    <c:v>Sri Lanka</c:v>
                  </c:pt>
                </c:lvl>
              </c:multiLvlStrCache>
            </c:multiLvlStrRef>
          </c:cat>
          <c:val>
            <c:numRef>
              <c:f>Subjective!$B$58:$B$74</c:f>
              <c:numCache>
                <c:formatCode>"₹"\ #,##0</c:formatCode>
                <c:ptCount val="12"/>
                <c:pt idx="0">
                  <c:v>1109.4000000000001</c:v>
                </c:pt>
                <c:pt idx="1">
                  <c:v>1109.4000000000001</c:v>
                </c:pt>
                <c:pt idx="2">
                  <c:v>1664.1</c:v>
                </c:pt>
                <c:pt idx="3">
                  <c:v>1109.4000000000001</c:v>
                </c:pt>
                <c:pt idx="4">
                  <c:v>1109.4000000000001</c:v>
                </c:pt>
                <c:pt idx="5">
                  <c:v>388.28999999999996</c:v>
                </c:pt>
                <c:pt idx="6">
                  <c:v>1109.4000000000001</c:v>
                </c:pt>
                <c:pt idx="7">
                  <c:v>1109.4000000000001</c:v>
                </c:pt>
                <c:pt idx="8">
                  <c:v>1525</c:v>
                </c:pt>
                <c:pt idx="9">
                  <c:v>1525</c:v>
                </c:pt>
                <c:pt idx="10">
                  <c:v>5736.2222222222226</c:v>
                </c:pt>
                <c:pt idx="11">
                  <c:v>476.66666666666669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80-47B6-935A-6E8ADC18CC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108544"/>
        <c:axId val="182107584"/>
      </c:barChart>
      <c:catAx>
        <c:axId val="18210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07584"/>
        <c:crosses val="autoZero"/>
        <c:auto val="1"/>
        <c:lblAlgn val="ctr"/>
        <c:lblOffset val="100"/>
        <c:noMultiLvlLbl val="0"/>
      </c:catAx>
      <c:valAx>
        <c:axId val="182107584"/>
        <c:scaling>
          <c:orientation val="minMax"/>
          <c:max val="8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08544"/>
        <c:crosses val="autoZero"/>
        <c:crossBetween val="between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[Zomato_Data_Vikram.xlsx]Cards!PivotTable2</c:name>
    <c:fmtId val="76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20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080291970802922E-2"/>
          <c:y val="0.14074277168494517"/>
          <c:w val="0.88719544203316048"/>
          <c:h val="0.84646118721461183"/>
        </c:manualLayout>
      </c:layout>
      <c:pie3DChart>
        <c:varyColors val="1"/>
        <c:ser>
          <c:idx val="0"/>
          <c:order val="0"/>
          <c:tx>
            <c:strRef>
              <c:f>Cards!$B$12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61CE-4570-8153-6B828C96B25D}"/>
              </c:ext>
            </c:extLst>
          </c:dPt>
          <c:dPt>
            <c:idx val="1"/>
            <c:bubble3D val="0"/>
            <c:explosion val="2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61CE-4570-8153-6B828C96B2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61CE-4570-8153-6B828C96B25D}"/>
              </c:ext>
            </c:extLst>
          </c:dPt>
          <c:dPt>
            <c:idx val="3"/>
            <c:bubble3D val="0"/>
            <c:explosion val="12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61CE-4570-8153-6B828C96B25D}"/>
              </c:ext>
            </c:extLst>
          </c:dPt>
          <c:dLbls>
            <c:dLbl>
              <c:idx val="0"/>
              <c:layout>
                <c:manualLayout>
                  <c:x val="8.1316429760532726E-3"/>
                  <c:y val="-5.2758391492190228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D3481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1CE-4570-8153-6B828C96B25D}"/>
                </c:ext>
              </c:extLst>
            </c:dLbl>
            <c:dLbl>
              <c:idx val="1"/>
              <c:layout>
                <c:manualLayout>
                  <c:x val="-2.7105476586845234E-3"/>
                  <c:y val="-3.8689487094272869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D3481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1CE-4570-8153-6B828C96B25D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D3481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1CE-4570-8153-6B828C96B25D}"/>
                </c:ext>
              </c:extLst>
            </c:dLbl>
            <c:dLbl>
              <c:idx val="3"/>
              <c:layout>
                <c:manualLayout>
                  <c:x val="2.4394928928159816E-2"/>
                  <c:y val="-1.7586130497396699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D3481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1CE-4570-8153-6B828C96B25D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D3481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Cards!$A$13:$A$17</c:f>
              <c:strCache>
                <c:ptCount val="4"/>
                <c:pt idx="0">
                  <c:v>Canada</c:v>
                </c:pt>
                <c:pt idx="1">
                  <c:v>Sri Lanka</c:v>
                </c:pt>
                <c:pt idx="2">
                  <c:v>Australia</c:v>
                </c:pt>
                <c:pt idx="3">
                  <c:v>Singapore</c:v>
                </c:pt>
              </c:strCache>
            </c:strRef>
          </c:cat>
          <c:val>
            <c:numRef>
              <c:f>Cards!$B$13:$B$17</c:f>
              <c:numCache>
                <c:formatCode>0.00%</c:formatCode>
                <c:ptCount val="4"/>
                <c:pt idx="0">
                  <c:v>3.5808316160590645E-2</c:v>
                </c:pt>
                <c:pt idx="1">
                  <c:v>4.9998044610886874E-2</c:v>
                </c:pt>
                <c:pt idx="2">
                  <c:v>0.12979921514000708</c:v>
                </c:pt>
                <c:pt idx="3">
                  <c:v>0.78439442408851534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CE-4570-8153-6B828C96B25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[Zomato_Data_Vikram.xlsx]Subjective!S-3.Country Vs Avg. rating</c:name>
    <c:fmtId val="55"/>
  </c:pivotSource>
  <c:chart>
    <c:autoTitleDeleted val="1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1.6036382131581168E-2"/>
              <c:y val="-5.356344526828116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3.1989763275751758E-3"/>
              <c:y val="3.6266796340521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6.3979526551503517E-3"/>
              <c:y val="-4.66287381520986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1.9193857965450999E-2"/>
              <c:y val="3.6266796340521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6.3979280363943136E-3"/>
              <c:y val="-4.24480904416214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</c:marker>
        <c:dLbl>
          <c:idx val="0"/>
          <c:layout>
            <c:manualLayout>
              <c:x val="-3.1989763275751758E-3"/>
              <c:y val="-6.735262177525355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layout>
            <c:manualLayout>
              <c:x val="-1.5994894981589809E-2"/>
              <c:y val="-5.32302476663831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dLbl>
          <c:idx val="0"/>
          <c:layout>
            <c:manualLayout>
              <c:x val="-1.5994894981589809E-2"/>
              <c:y val="-5.32302476663831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tint val="94000"/>
                  <a:satMod val="103000"/>
                  <a:lumMod val="102000"/>
                </a:schemeClr>
              </a:gs>
              <a:gs pos="50000">
                <a:schemeClr val="accent2">
                  <a:shade val="100000"/>
                  <a:satMod val="110000"/>
                  <a:lumMod val="100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dLbl>
          <c:idx val="0"/>
          <c:layout>
            <c:manualLayout>
              <c:x val="-1.5994894981589809E-2"/>
              <c:y val="-5.32302476663831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3751626492290454E-2"/>
          <c:y val="8.5498050005263893E-2"/>
          <c:w val="0.91301006179373101"/>
          <c:h val="0.788130763453375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Subjective!$L$2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B21-4411-8AF9-E9B2558A3A9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B21-4411-8AF9-E9B2558A3A9A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5B21-4411-8AF9-E9B2558A3A9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B21-4411-8AF9-E9B2558A3A9A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B21-4411-8AF9-E9B2558A3A9A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B21-4411-8AF9-E9B2558A3A9A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B21-4411-8AF9-E9B2558A3A9A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5B21-4411-8AF9-E9B2558A3A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Subjective!$K$3:$K$7</c:f>
              <c:strCache>
                <c:ptCount val="4"/>
                <c:pt idx="0">
                  <c:v>Canada</c:v>
                </c:pt>
                <c:pt idx="1">
                  <c:v>Singapore</c:v>
                </c:pt>
                <c:pt idx="2">
                  <c:v>Australia</c:v>
                </c:pt>
                <c:pt idx="3">
                  <c:v>Sri Lanka</c:v>
                </c:pt>
              </c:strCache>
            </c:strRef>
          </c:cat>
          <c:val>
            <c:numRef>
              <c:f>Subjective!$L$3:$L$7</c:f>
              <c:numCache>
                <c:formatCode>0.0</c:formatCode>
                <c:ptCount val="4"/>
                <c:pt idx="0">
                  <c:v>3.5750000000000002</c:v>
                </c:pt>
                <c:pt idx="1">
                  <c:v>3.5750000000000002</c:v>
                </c:pt>
                <c:pt idx="2">
                  <c:v>3.6583333333333345</c:v>
                </c:pt>
                <c:pt idx="3">
                  <c:v>3.87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B21-4411-8AF9-E9B2558A3A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56021759"/>
        <c:axId val="256022239"/>
      </c:barChart>
      <c:catAx>
        <c:axId val="2560217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2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22239"/>
        <c:crosses val="autoZero"/>
        <c:auto val="1"/>
        <c:lblAlgn val="ctr"/>
        <c:lblOffset val="100"/>
        <c:noMultiLvlLbl val="0"/>
      </c:catAx>
      <c:valAx>
        <c:axId val="256022239"/>
        <c:scaling>
          <c:orientation val="minMax"/>
          <c:max val="5"/>
          <c:min val="2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21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[Zomato_Data_Vikram.xlsx]Subjective!S-6.TopCuisine</c:name>
    <c:fmtId val="76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0764848898910588E-2"/>
          <c:y val="6.0962955247005825E-2"/>
          <c:w val="0.9044317996767065"/>
          <c:h val="0.341281291647604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Subjective!$B$83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Subjective!$A$84:$A$110</c:f>
              <c:multiLvlStrCache>
                <c:ptCount val="23"/>
                <c:lvl>
                  <c:pt idx="0">
                    <c:v>Australian</c:v>
                  </c:pt>
                  <c:pt idx="1">
                    <c:v>Breakfast, Modern Australian</c:v>
                  </c:pt>
                  <c:pt idx="2">
                    <c:v>Cafe</c:v>
                  </c:pt>
                  <c:pt idx="3">
                    <c:v>Mediterranean, Seafood</c:v>
                  </c:pt>
                  <c:pt idx="4">
                    <c:v>Modern Australian, Australian</c:v>
                  </c:pt>
                  <c:pt idx="5">
                    <c:v>Pizza, Bar Food</c:v>
                  </c:pt>
                  <c:pt idx="6">
                    <c:v>Italian, Mediterranean, Pizza</c:v>
                  </c:pt>
                  <c:pt idx="7">
                    <c:v>American, Steak</c:v>
                  </c:pt>
                  <c:pt idx="8">
                    <c:v>Bakery</c:v>
                  </c:pt>
                  <c:pt idx="9">
                    <c:v>Italian</c:v>
                  </c:pt>
                  <c:pt idx="10">
                    <c:v>American, Fast Food, Steak, Beverages</c:v>
                  </c:pt>
                  <c:pt idx="11">
                    <c:v>American, Steak</c:v>
                  </c:pt>
                  <c:pt idx="12">
                    <c:v>Cafe, Sri Lankan, Continental, American</c:v>
                  </c:pt>
                  <c:pt idx="13">
                    <c:v>Continental, American</c:v>
                  </c:pt>
                  <c:pt idx="14">
                    <c:v>Continental, American, Seafood</c:v>
                  </c:pt>
                  <c:pt idx="15">
                    <c:v>Desserts, Bakery</c:v>
                  </c:pt>
                  <c:pt idx="16">
                    <c:v>Desserts, Ice Cream</c:v>
                  </c:pt>
                  <c:pt idx="17">
                    <c:v>Fast Food</c:v>
                  </c:pt>
                  <c:pt idx="18">
                    <c:v>Juices, Desserts</c:v>
                  </c:pt>
                  <c:pt idx="19">
                    <c:v>Middle Eastern, Arabian</c:v>
                  </c:pt>
                  <c:pt idx="20">
                    <c:v>Seafood</c:v>
                  </c:pt>
                  <c:pt idx="21">
                    <c:v>Seafood, Italian</c:v>
                  </c:pt>
                  <c:pt idx="22">
                    <c:v>Sri Lankan</c:v>
                  </c:pt>
                </c:lvl>
                <c:lvl>
                  <c:pt idx="0">
                    <c:v>Australia</c:v>
                  </c:pt>
                  <c:pt idx="6">
                    <c:v>Canada</c:v>
                  </c:pt>
                  <c:pt idx="7">
                    <c:v>Singapore</c:v>
                  </c:pt>
                  <c:pt idx="10">
                    <c:v>Sri Lanka</c:v>
                  </c:pt>
                </c:lvl>
              </c:multiLvlStrCache>
            </c:multiLvlStrRef>
          </c:cat>
          <c:val>
            <c:numRef>
              <c:f>Subjective!$B$84:$B$110</c:f>
              <c:numCache>
                <c:formatCode>0.0</c:formatCode>
                <c:ptCount val="23"/>
                <c:pt idx="0">
                  <c:v>4.0999999999999996</c:v>
                </c:pt>
                <c:pt idx="1">
                  <c:v>4.0999999999999996</c:v>
                </c:pt>
                <c:pt idx="2">
                  <c:v>4.0999999999999996</c:v>
                </c:pt>
                <c:pt idx="3">
                  <c:v>4.4000000000000004</c:v>
                </c:pt>
                <c:pt idx="4">
                  <c:v>4.4000000000000004</c:v>
                </c:pt>
                <c:pt idx="5">
                  <c:v>4.5999999999999996</c:v>
                </c:pt>
                <c:pt idx="6">
                  <c:v>4.3</c:v>
                </c:pt>
                <c:pt idx="7">
                  <c:v>4</c:v>
                </c:pt>
                <c:pt idx="8">
                  <c:v>4.2</c:v>
                </c:pt>
                <c:pt idx="9">
                  <c:v>4.0999999999999996</c:v>
                </c:pt>
                <c:pt idx="10">
                  <c:v>4.2</c:v>
                </c:pt>
                <c:pt idx="11">
                  <c:v>4</c:v>
                </c:pt>
                <c:pt idx="12">
                  <c:v>4</c:v>
                </c:pt>
                <c:pt idx="13">
                  <c:v>4.0999999999999996</c:v>
                </c:pt>
                <c:pt idx="14">
                  <c:v>4.2</c:v>
                </c:pt>
                <c:pt idx="15">
                  <c:v>4.2</c:v>
                </c:pt>
                <c:pt idx="16">
                  <c:v>4.0999999999999996</c:v>
                </c:pt>
                <c:pt idx="17">
                  <c:v>4.0999999999999996</c:v>
                </c:pt>
                <c:pt idx="18">
                  <c:v>4.5</c:v>
                </c:pt>
                <c:pt idx="19">
                  <c:v>4.2</c:v>
                </c:pt>
                <c:pt idx="20">
                  <c:v>4.9000000000000004</c:v>
                </c:pt>
                <c:pt idx="21">
                  <c:v>4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4E-4C87-8976-4DAA620F2A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1638943"/>
        <c:axId val="2091635103"/>
      </c:barChart>
      <c:catAx>
        <c:axId val="2091638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0" cap="flat" cmpd="sng" algn="ctr">
            <a:solidFill>
              <a:schemeClr val="tx2">
                <a:lumMod val="40000"/>
                <a:lumOff val="60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635103"/>
        <c:crosses val="autoZero"/>
        <c:auto val="1"/>
        <c:lblAlgn val="ctr"/>
        <c:lblOffset val="50"/>
        <c:noMultiLvlLbl val="0"/>
      </c:catAx>
      <c:valAx>
        <c:axId val="209163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638943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[Zomato_Data_Vikram.xlsx]Cards!OnlineDelivery</c:name>
    <c:fmtId val="49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Online_Delivery</a:t>
            </a:r>
          </a:p>
        </c:rich>
      </c:tx>
      <c:layout>
        <c:manualLayout>
          <c:xMode val="edge"/>
          <c:yMode val="edge"/>
          <c:x val="0.35060975609756095"/>
          <c:y val="1.3661202185792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424132577939943"/>
              <c:y val="6.28415300546448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7757465911273285"/>
              <c:y val="-9.30478464782066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424132577939943"/>
              <c:y val="6.28415300546448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424132577939943"/>
              <c:y val="6.28415300546448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6557697738861441"/>
          <c:y val="0.18410276516265342"/>
          <c:w val="0.51605481150391519"/>
          <c:h val="0.74526197710763331"/>
        </c:manualLayout>
      </c:layout>
      <c:doughnutChart>
        <c:varyColors val="1"/>
        <c:ser>
          <c:idx val="0"/>
          <c:order val="0"/>
          <c:tx>
            <c:strRef>
              <c:f>Cards!$G$2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17-4544-9F33-05C37D663BA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17-4544-9F33-05C37D663BA2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Cards!$F$3:$F$4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Cards!$G$3:$G$4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54-4F9E-8589-39F423DB30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4575541338582674E-2"/>
          <c:y val="0.68267495044132143"/>
          <c:w val="0.15704625574385817"/>
          <c:h val="0.2674498309320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[Zomato_Data_Vikram.xlsx]Cards!TableBooking</c:name>
    <c:fmtId val="49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Table_Booking</a:t>
            </a:r>
          </a:p>
        </c:rich>
      </c:tx>
      <c:layout>
        <c:manualLayout>
          <c:xMode val="edge"/>
          <c:yMode val="edge"/>
          <c:x val="0.35859213250517596"/>
          <c:y val="3.003003003003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2256728778467913"/>
              <c:y val="-4.50450450450450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368456660308747"/>
              <c:y val="8.25825825825824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368456660308747"/>
              <c:y val="8.25825825825824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368456660308747"/>
              <c:y val="8.25825825825824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8871174430875923"/>
          <c:y val="0.18825813267117544"/>
          <c:w val="0.50655774159505507"/>
          <c:h val="0.73185818059049668"/>
        </c:manualLayout>
      </c:layout>
      <c:doughnutChart>
        <c:varyColors val="1"/>
        <c:ser>
          <c:idx val="0"/>
          <c:order val="0"/>
          <c:tx>
            <c:strRef>
              <c:f>Cards!$G$14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63-4719-A2A3-A31C373933E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63-4719-A2A3-A31C373933EA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Cards!$F$15:$F$16</c:f>
              <c:strCache>
                <c:ptCount val="1"/>
                <c:pt idx="0">
                  <c:v>No</c:v>
                </c:pt>
              </c:strCache>
            </c:strRef>
          </c:cat>
          <c:val>
            <c:numRef>
              <c:f>Cards!$G$15:$G$16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01-4A8C-8557-A22CD52DC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36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4037104057644972E-2"/>
          <c:y val="0.72451289872549718"/>
          <c:w val="0.15697948145228396"/>
          <c:h val="0.2674498309320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3">
          <a:extLst xmlns:a="http://schemas.openxmlformats.org/drawingml/2006/main">
            <a:ext uri="{FF2B5EF4-FFF2-40B4-BE49-F238E27FC236}">
              <a16:creationId xmlns:a16="http://schemas.microsoft.com/office/drawing/2014/main" id="{189F44AC-314E-15E6-06B8-666467F0996C}"/>
            </a:ext>
          </a:extLst>
        </cdr:cNvPr>
        <cdr:cNvSpPr/>
      </cdr:nvSpPr>
      <cdr:spPr>
        <a:xfrm xmlns:a="http://schemas.openxmlformats.org/drawingml/2006/main">
          <a:off x="0" y="-561808"/>
          <a:ext cx="9370800" cy="3610800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t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914400">
            <a:defRPr/>
          </a:pPr>
          <a:r>
            <a: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rPr>
            <a:t>Suggested Country Average Cost Share</a:t>
          </a:r>
        </a:p>
        <a:p xmlns:a="http://schemas.openxmlformats.org/drawingml/2006/main"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ptos" panose="020B0004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6DD89-D1E8-4E57-B6D4-7FC1B2956621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BA9D-EB02-4349-A013-B531E8651C3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43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60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40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77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55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50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8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BA9D-EB02-4349-A013-B531E8651C37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94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4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01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83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08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6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24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539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80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93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10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72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121FD3-F116-432A-821D-6E9662E4115D}" type="datetimeFigureOut">
              <a:rPr lang="en-IN" smtClean="0"/>
              <a:t>19-10-2024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10AFB3-4318-44C5-8C82-EE96BFB62B3E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38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F1CEC1-05C8-A6A5-E1BA-1641A0C527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9977" y="1844675"/>
            <a:ext cx="6559296" cy="1895221"/>
          </a:xfrm>
        </p:spPr>
        <p:txBody>
          <a:bodyPr>
            <a:noAutofit/>
          </a:bodyPr>
          <a:lstStyle/>
          <a:p>
            <a:pPr algn="ctr"/>
            <a:r>
              <a:rPr lang="en-IN" sz="5400" b="1" i="0" dirty="0">
                <a:solidFill>
                  <a:srgbClr val="C00000"/>
                </a:solidFill>
                <a:effectLst/>
                <a:latin typeface="Franklin Gothic Medium" panose="020B0603020102020204" pitchFamily="34" charset="0"/>
              </a:rPr>
              <a:t>Zomato Restaurants Analysis</a:t>
            </a:r>
            <a:endParaRPr lang="en-IN" sz="5400" dirty="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81AB03-508C-6C19-00BB-04653E3BC2B5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2702" y="749809"/>
            <a:ext cx="601929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56BDC-1221-31AA-1D82-04A57C8D9FE9}"/>
              </a:ext>
            </a:extLst>
          </p:cNvPr>
          <p:cNvSpPr txBox="1"/>
          <p:nvPr/>
        </p:nvSpPr>
        <p:spPr>
          <a:xfrm>
            <a:off x="2096523" y="3555230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masis MT Pro Medium" panose="02040604050005020304" pitchFamily="18" charset="0"/>
              </a:rPr>
              <a:t>Vikram</a:t>
            </a:r>
            <a:r>
              <a:rPr lang="en-IN" dirty="0">
                <a:latin typeface="Amasis MT Pro Medium" panose="02040604050005020304" pitchFamily="18" charset="0"/>
              </a:rPr>
              <a:t> Gharami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0D54E-ADAD-63F5-B96D-3DFF5368CB05}"/>
              </a:ext>
            </a:extLst>
          </p:cNvPr>
          <p:cNvSpPr txBox="1"/>
          <p:nvPr/>
        </p:nvSpPr>
        <p:spPr>
          <a:xfrm>
            <a:off x="3405639" y="3924562"/>
            <a:ext cx="1733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masis MT Pro Medium" panose="02040604050005020304" pitchFamily="18" charset="0"/>
              </a:rPr>
              <a:t>09/10/2024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FE497-8A0B-EE76-57D7-F3F12542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52" y="4235816"/>
            <a:ext cx="3512448" cy="12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5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8E291-DA21-7452-EA1F-12DE2B95DB34}"/>
              </a:ext>
            </a:extLst>
          </p:cNvPr>
          <p:cNvGrpSpPr/>
          <p:nvPr/>
        </p:nvGrpSpPr>
        <p:grpSpPr>
          <a:xfrm>
            <a:off x="1361555" y="389344"/>
            <a:ext cx="9468890" cy="3612236"/>
            <a:chOff x="4714476" y="27502"/>
            <a:chExt cx="5116931" cy="2107576"/>
          </a:xfrm>
          <a:noFill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A21E5E-1194-4885-967F-B28D56919519}"/>
                </a:ext>
              </a:extLst>
            </p:cNvPr>
            <p:cNvSpPr/>
            <p:nvPr/>
          </p:nvSpPr>
          <p:spPr>
            <a:xfrm>
              <a:off x="4714476" y="27502"/>
              <a:ext cx="5116931" cy="210153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No. of Restaurants Opened in Each Year</a:t>
              </a:r>
            </a:p>
            <a:p>
              <a:pPr algn="ctr"/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</p:txBody>
        </p:sp>
        <p:graphicFrame>
          <p:nvGraphicFramePr>
            <p:cNvPr id="12" name="Chart1">
              <a:extLst>
                <a:ext uri="{FF2B5EF4-FFF2-40B4-BE49-F238E27FC236}">
                  <a16:creationId xmlns:a16="http://schemas.microsoft.com/office/drawing/2014/main" id="{5A5C52DC-D1A9-4A91-9CA2-D312E43E279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05044561"/>
                </p:ext>
              </p:extLst>
            </p:nvPr>
          </p:nvGraphicFramePr>
          <p:xfrm>
            <a:off x="4833010" y="325365"/>
            <a:ext cx="4965486" cy="18097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963564-C6B7-A314-AD9F-4540A7CD7364}"/>
              </a:ext>
            </a:extLst>
          </p:cNvPr>
          <p:cNvSpPr txBox="1"/>
          <p:nvPr/>
        </p:nvSpPr>
        <p:spPr>
          <a:xfrm>
            <a:off x="366740" y="4120452"/>
            <a:ext cx="11616964" cy="2133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line chart shows a spike in new restaurant openings from 1,079 to 1,096 in 2011, followed by a sharp drop to 1,022 in 2012.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2013, openings increased to 1,059, but the trend declined in 2014 and 2015, with the lowest at 1,023.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2016, there was steady growth in restaurant openings for three consecutive years, suggesting the need to follow this trend for future openings.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45258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12B6-A097-BCF5-211F-E2D9C7D22DD8}"/>
              </a:ext>
            </a:extLst>
          </p:cNvPr>
          <p:cNvGrpSpPr/>
          <p:nvPr/>
        </p:nvGrpSpPr>
        <p:grpSpPr>
          <a:xfrm>
            <a:off x="1122600" y="401504"/>
            <a:ext cx="9946800" cy="3758402"/>
            <a:chOff x="0" y="0"/>
            <a:chExt cx="5060065" cy="207037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91911A-2A10-476B-A5F5-2BDB4DF7CAF5}"/>
                </a:ext>
              </a:extLst>
            </p:cNvPr>
            <p:cNvSpPr/>
            <p:nvPr/>
          </p:nvSpPr>
          <p:spPr>
            <a:xfrm>
              <a:off x="0" y="0"/>
              <a:ext cx="5060065" cy="2043342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Average number</a:t>
              </a:r>
              <a:r>
                <a:rPr lang="en-US" sz="1500" b="0" cap="none" spc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 of </a:t>
              </a:r>
              <a:r>
                <a:rPr lang="en-US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voters in each country</a:t>
              </a: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+mn-ea"/>
                <a:cs typeface="+mn-cs"/>
              </a:endParaRPr>
            </a:p>
            <a:p>
              <a:pPr algn="ctr"/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</p:txBody>
        </p:sp>
        <p:graphicFrame>
          <p:nvGraphicFramePr>
            <p:cNvPr id="4" name="Chart2">
              <a:extLst>
                <a:ext uri="{FF2B5EF4-FFF2-40B4-BE49-F238E27FC236}">
                  <a16:creationId xmlns:a16="http://schemas.microsoft.com/office/drawing/2014/main" id="{B6CD89DD-618E-4B55-A632-2A4EB3A0CE7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2825177"/>
                </p:ext>
              </p:extLst>
            </p:nvPr>
          </p:nvGraphicFramePr>
          <p:xfrm>
            <a:off x="41266" y="131424"/>
            <a:ext cx="4983613" cy="19389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26450B2-5BEF-F850-9E93-D239B7DC3C70}"/>
              </a:ext>
            </a:extLst>
          </p:cNvPr>
          <p:cNvSpPr txBox="1"/>
          <p:nvPr/>
        </p:nvSpPr>
        <p:spPr>
          <a:xfrm>
            <a:off x="287518" y="4159906"/>
            <a:ext cx="11616964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 of 1,49,591 total voters, Indonesia has the highest average voter count (772), followed by UAE (494) and Turkey (431).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‘Brazil’ has lowest voter count with 20, and ‘Singapore’ with 32 voters comes to second last in the avg. voters count. 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Despite making up 91% of the dataset, India has only 137 voters, suggesting that voter count varies based on factors beyond population size.</a:t>
            </a:r>
          </a:p>
        </p:txBody>
      </p:sp>
    </p:spTree>
    <p:extLst>
      <p:ext uri="{BB962C8B-B14F-4D97-AF65-F5344CB8AC3E}">
        <p14:creationId xmlns:p14="http://schemas.microsoft.com/office/powerpoint/2010/main" val="364097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A8A161-A2F9-26E6-F9E1-53AE61D9230D}"/>
              </a:ext>
            </a:extLst>
          </p:cNvPr>
          <p:cNvSpPr txBox="1"/>
          <p:nvPr/>
        </p:nvSpPr>
        <p:spPr>
          <a:xfrm>
            <a:off x="406386" y="658271"/>
            <a:ext cx="3790707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Canada</a:t>
            </a:r>
          </a:p>
          <a:p>
            <a:pPr>
              <a:lnSpc>
                <a:spcPct val="150000"/>
              </a:lnSpc>
            </a:pPr>
            <a:endParaRPr lang="en-IN" sz="20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</a:t>
            </a:r>
          </a:p>
          <a:p>
            <a:pPr>
              <a:lnSpc>
                <a:spcPct val="150000"/>
              </a:lnSpc>
            </a:pPr>
            <a:endParaRPr lang="en-IN" sz="20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Sri Lanka</a:t>
            </a:r>
          </a:p>
          <a:p>
            <a:pPr>
              <a:lnSpc>
                <a:spcPct val="150000"/>
              </a:lnSpc>
            </a:pPr>
            <a:endParaRPr lang="en-IN" sz="20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Australia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8AF17-63A6-1DC3-1F3A-6909A671BB58}"/>
              </a:ext>
            </a:extLst>
          </p:cNvPr>
          <p:cNvSpPr txBox="1"/>
          <p:nvPr/>
        </p:nvSpPr>
        <p:spPr>
          <a:xfrm>
            <a:off x="406386" y="4430171"/>
            <a:ext cx="1178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see in the table that Australia, Canada, Singapore and Sri Lanka are the countries with least number of restaurants and average rating of below 4.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 number of restaurants and average rating indicates, less saturation in the market and less competition for the restaurants business.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Therefore, it would be a great opportunity for restaurant expansion in these countries, and further narrow down the approach for the targeted cities next.</a:t>
            </a:r>
            <a:endParaRPr lang="en-IN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F8024-28C8-89C0-1343-6FBAD02D8301}"/>
              </a:ext>
            </a:extLst>
          </p:cNvPr>
          <p:cNvSpPr txBox="1"/>
          <p:nvPr/>
        </p:nvSpPr>
        <p:spPr>
          <a:xfrm>
            <a:off x="3048760" y="12031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Suggested</a:t>
            </a:r>
            <a:r>
              <a:rPr lang="en-US" sz="28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Countries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4A825C-818D-8217-279D-5FB8D6BF5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993296"/>
              </p:ext>
            </p:extLst>
          </p:nvPr>
        </p:nvGraphicFramePr>
        <p:xfrm>
          <a:off x="2697392" y="600776"/>
          <a:ext cx="7203599" cy="37719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057488">
                  <a:extLst>
                    <a:ext uri="{9D8B030D-6E8A-4147-A177-3AD203B41FA5}">
                      <a16:colId xmlns:a16="http://schemas.microsoft.com/office/drawing/2014/main" val="440570999"/>
                    </a:ext>
                  </a:extLst>
                </a:gridCol>
                <a:gridCol w="2990088">
                  <a:extLst>
                    <a:ext uri="{9D8B030D-6E8A-4147-A177-3AD203B41FA5}">
                      <a16:colId xmlns:a16="http://schemas.microsoft.com/office/drawing/2014/main" val="327960464"/>
                    </a:ext>
                  </a:extLst>
                </a:gridCol>
                <a:gridCol w="2156023">
                  <a:extLst>
                    <a:ext uri="{9D8B030D-6E8A-4147-A177-3AD203B41FA5}">
                      <a16:colId xmlns:a16="http://schemas.microsoft.com/office/drawing/2014/main" val="2137779073"/>
                    </a:ext>
                  </a:extLst>
                </a:gridCol>
              </a:tblGrid>
              <a:tr h="19487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Country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of Restaurants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of Rating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71025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Canada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 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69246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Qatar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00550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Singapore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304264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Sri</a:t>
                      </a:r>
                      <a:r>
                        <a:rPr lang="en-IN" sz="1400" b="1" u="none" strike="noStrike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Lanka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374222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Indonesia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835729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Philippines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1694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Australia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456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Turkey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13211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 Zealand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09420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Brazil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11205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United Arab Emirates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967546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 Africa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72389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United Kingdom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35001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United States of America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7992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India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41695"/>
                  </a:ext>
                </a:extLst>
              </a:tr>
              <a:tr h="18230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81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52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C7F89D0-22FE-CB35-5D66-B118C3998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9661134"/>
              </p:ext>
            </p:extLst>
          </p:nvPr>
        </p:nvGraphicFramePr>
        <p:xfrm>
          <a:off x="1362268" y="950976"/>
          <a:ext cx="9707129" cy="2825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9F44AC-314E-15E6-06B8-666467F0996C}"/>
              </a:ext>
            </a:extLst>
          </p:cNvPr>
          <p:cNvSpPr/>
          <p:nvPr/>
        </p:nvSpPr>
        <p:spPr>
          <a:xfrm>
            <a:off x="1215516" y="523220"/>
            <a:ext cx="9946800" cy="3348772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rPr>
              <a:t>Avg. cost of two in Suggested Country / City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33039-9A59-B8EB-92BF-8C31013D3BBF}"/>
              </a:ext>
            </a:extLst>
          </p:cNvPr>
          <p:cNvSpPr txBox="1"/>
          <p:nvPr/>
        </p:nvSpPr>
        <p:spPr>
          <a:xfrm>
            <a:off x="3140139" y="0"/>
            <a:ext cx="60975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Suggested Country-wise City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128FE-3890-4D28-141E-33931F04F512}"/>
              </a:ext>
            </a:extLst>
          </p:cNvPr>
          <p:cNvSpPr txBox="1"/>
          <p:nvPr/>
        </p:nvSpPr>
        <p:spPr>
          <a:xfrm>
            <a:off x="254685" y="4007433"/>
            <a:ext cx="118684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 selected average cost for two and rating as key metrics for targeting cities for new restaurant openings.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 offers the highest food expenditure, a less saturated market, and is ideal for new openings.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Flaxton in Australia shows the highest revenue potential, making it the best choice in the region.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Canada has higher food expenditure than most Australian locations, except Flaxton, with Consort and Yorkton as promising options.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Colombo, despite its low food expenditure, has a large population and fewer restaurants, presenting a unique opportunity.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68632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BDD0D1-C4B3-EC22-FEEA-5B7955FFA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346312"/>
              </p:ext>
            </p:extLst>
          </p:nvPr>
        </p:nvGraphicFramePr>
        <p:xfrm>
          <a:off x="1410600" y="388072"/>
          <a:ext cx="9370800" cy="361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F5AE73-CFB5-74BB-D4CF-D966AE8255B5}"/>
              </a:ext>
            </a:extLst>
          </p:cNvPr>
          <p:cNvSpPr txBox="1"/>
          <p:nvPr/>
        </p:nvSpPr>
        <p:spPr>
          <a:xfrm>
            <a:off x="228853" y="4256389"/>
            <a:ext cx="11734294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pie chart presents the distribution of food expenditure across four suggested countries.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 accounts for the largest share of expenditure at 78%, followed by Australia at 13%, Sri Lanka at 5%, and Canada at 4%.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Singapore's expenditure significantly outweighs the others, suggesting either a larger budget or higher prioritization.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this budget distribution chart, we can keep our financial expenditure in control and expect profit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1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53C994-ECB6-92C0-D3C3-33C0D5B6271F}"/>
              </a:ext>
            </a:extLst>
          </p:cNvPr>
          <p:cNvGrpSpPr/>
          <p:nvPr/>
        </p:nvGrpSpPr>
        <p:grpSpPr>
          <a:xfrm>
            <a:off x="1202081" y="427022"/>
            <a:ext cx="9946800" cy="3758400"/>
            <a:chOff x="857424" y="271574"/>
            <a:chExt cx="9946800" cy="3758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CD9535-ABE8-BDDA-106E-70AEF53EC822}"/>
                </a:ext>
              </a:extLst>
            </p:cNvPr>
            <p:cNvSpPr/>
            <p:nvPr/>
          </p:nvSpPr>
          <p:spPr>
            <a:xfrm>
              <a:off x="857424" y="271574"/>
              <a:ext cx="9946800" cy="37584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en-IN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Average Rating  of</a:t>
              </a:r>
              <a:r>
                <a:rPr lang="en-IN" sz="1500" b="0" cap="none" spc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 Suggested Country </a:t>
              </a: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</p:txBody>
        </p:sp>
        <p:graphicFrame>
          <p:nvGraphicFramePr>
            <p:cNvPr id="7" name="Chart4">
              <a:extLst>
                <a:ext uri="{FF2B5EF4-FFF2-40B4-BE49-F238E27FC236}">
                  <a16:creationId xmlns:a16="http://schemas.microsoft.com/office/drawing/2014/main" id="{03AC1727-8CEE-41BE-AE39-91BDA3569FA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8477260"/>
                </p:ext>
              </p:extLst>
            </p:nvPr>
          </p:nvGraphicFramePr>
          <p:xfrm>
            <a:off x="1054374" y="629452"/>
            <a:ext cx="9400033" cy="34005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979563-7403-0AD1-FAD7-9452414BA485}"/>
              </a:ext>
            </a:extLst>
          </p:cNvPr>
          <p:cNvSpPr txBox="1"/>
          <p:nvPr/>
        </p:nvSpPr>
        <p:spPr>
          <a:xfrm>
            <a:off x="282674" y="4364940"/>
            <a:ext cx="1178561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maximize the success of new restaurants, we should further analyze the average ratings in the target countries.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Sri Lanka's average rating of 3.9 indicates a strong market for quality dining experiences and high expectations for new restaurants.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Canada and Singapore have average ratings of 3.6, suggesting similar levels of customer satisfaction.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 and Australia have very similar ratings (3.6 and 3.7, respectively), suggesting they are perceived as comparable options.</a:t>
            </a:r>
            <a:endParaRPr lang="en-IN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55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3DF63A-1AD0-24A0-C5E4-697EE5D0F91A}"/>
              </a:ext>
            </a:extLst>
          </p:cNvPr>
          <p:cNvSpPr txBox="1"/>
          <p:nvPr/>
        </p:nvSpPr>
        <p:spPr>
          <a:xfrm>
            <a:off x="3140139" y="0"/>
            <a:ext cx="60975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Biggest Competitors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6F54D-DDC8-62BC-1EF8-D32CD215291A}"/>
              </a:ext>
            </a:extLst>
          </p:cNvPr>
          <p:cNvSpPr txBox="1"/>
          <p:nvPr/>
        </p:nvSpPr>
        <p:spPr>
          <a:xfrm>
            <a:off x="282674" y="797510"/>
            <a:ext cx="64419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are targeting a mid-rating bracket (3.1 to 3.5) for market entry, with competition high in the 3.2 to 4 range, especially in Flaxton.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Yorkton (Canada) has a 3.3 rating with less competition in the mid-range.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 and Australia have similar market competition, and with high expenditure, we can invest more to capture market share and aim for higher ratings.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Sri Lanka, like Canada, has less competition in our target rating bracket.</a:t>
            </a:r>
          </a:p>
          <a:p>
            <a:pPr>
              <a:lnSpc>
                <a:spcPct val="150000"/>
              </a:lnSpc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Overall, competition is balanced in our target markets for the suggested country-city pairings.</a:t>
            </a:r>
            <a:endParaRPr lang="en-IN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865267-2E4C-5983-3F1A-E559A6728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66204"/>
              </p:ext>
            </p:extLst>
          </p:nvPr>
        </p:nvGraphicFramePr>
        <p:xfrm>
          <a:off x="6861374" y="611614"/>
          <a:ext cx="4752638" cy="5408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7885">
                  <a:extLst>
                    <a:ext uri="{9D8B030D-6E8A-4147-A177-3AD203B41FA5}">
                      <a16:colId xmlns:a16="http://schemas.microsoft.com/office/drawing/2014/main" val="64829867"/>
                    </a:ext>
                  </a:extLst>
                </a:gridCol>
                <a:gridCol w="1904753">
                  <a:extLst>
                    <a:ext uri="{9D8B030D-6E8A-4147-A177-3AD203B41FA5}">
                      <a16:colId xmlns:a16="http://schemas.microsoft.com/office/drawing/2014/main" val="260021131"/>
                    </a:ext>
                  </a:extLst>
                </a:gridCol>
              </a:tblGrid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Country-City  Restaurants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Average of Rating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88370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Armidale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093100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 err="1">
                          <a:effectLst/>
                        </a:rPr>
                        <a:t>Whitebull</a:t>
                      </a:r>
                      <a:r>
                        <a:rPr lang="en-IN" sz="1300" u="none" strike="noStrike" dirty="0">
                          <a:effectLst/>
                        </a:rPr>
                        <a:t> Hotel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300" u="none" strike="noStrike" dirty="0">
                          <a:effectLst/>
                        </a:rPr>
                        <a:t>                                    3.5  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4644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Balingup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379179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Taste of Balingup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8250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Flaxton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2494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Flaxton Gardens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53247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Macedon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94351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Mr.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71555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</a:t>
                      </a:r>
                      <a:r>
                        <a:rPr lang="en-IN" sz="1300" b="1" u="none" strike="noStrike" dirty="0" err="1">
                          <a:effectLst/>
                        </a:rPr>
                        <a:t>Penola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80965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 err="1">
                          <a:effectLst/>
                        </a:rPr>
                        <a:t>DiVine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66833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Yorkton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495050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 err="1">
                          <a:effectLst/>
                        </a:rPr>
                        <a:t>Arigato</a:t>
                      </a:r>
                      <a:r>
                        <a:rPr lang="en-IN" sz="1300" u="none" strike="noStrike" dirty="0">
                          <a:effectLst/>
                        </a:rPr>
                        <a:t> Sushi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674753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Singapore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27995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Artichoke Café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868851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 err="1">
                          <a:effectLst/>
                        </a:rPr>
                        <a:t>Boufe</a:t>
                      </a:r>
                      <a:r>
                        <a:rPr lang="en-IN" sz="1300" u="none" strike="noStrike" dirty="0">
                          <a:effectLst/>
                        </a:rPr>
                        <a:t> Boutique Café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73595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I Am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7674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Potato Head Folk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239817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Sky On 57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5564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Super Loco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82475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The </a:t>
                      </a:r>
                      <a:r>
                        <a:rPr lang="en-IN" sz="1300" u="none" strike="noStrike" dirty="0" err="1">
                          <a:effectLst/>
                        </a:rPr>
                        <a:t>Lokal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66738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 dirty="0">
                          <a:effectLst/>
                        </a:rPr>
                        <a:t>The Refinery Singapore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540870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Colombo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I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848272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>
                          <a:effectLst/>
                        </a:rPr>
                        <a:t>Chinese Dragon Cafe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864691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u="none" strike="noStrike">
                          <a:effectLst/>
                        </a:rPr>
                        <a:t>Malay Restaurant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62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49361"/>
                  </a:ext>
                </a:extLst>
              </a:tr>
              <a:tr h="207578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1" u="none" strike="noStrike" dirty="0">
                          <a:effectLst/>
                        </a:rPr>
                        <a:t> Grand Total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IN" sz="13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5951" marR="5951" marT="59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603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58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B8243C-2A6E-28A1-01B1-A83F1270C7A7}"/>
              </a:ext>
            </a:extLst>
          </p:cNvPr>
          <p:cNvGrpSpPr/>
          <p:nvPr/>
        </p:nvGrpSpPr>
        <p:grpSpPr>
          <a:xfrm>
            <a:off x="1005269" y="510933"/>
            <a:ext cx="10181462" cy="3530715"/>
            <a:chOff x="1353312" y="713232"/>
            <a:chExt cx="10181462" cy="384282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7A56B1C-8A0D-9091-AACB-C46256E9FEAD}"/>
                </a:ext>
              </a:extLst>
            </p:cNvPr>
            <p:cNvSpPr/>
            <p:nvPr/>
          </p:nvSpPr>
          <p:spPr>
            <a:xfrm>
              <a:off x="1353312" y="713232"/>
              <a:ext cx="10181462" cy="384282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Top Selling Cuisine of Each Country w.r.t Rating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endParaRPr>
            </a:p>
          </p:txBody>
        </p:sp>
        <p:graphicFrame>
          <p:nvGraphicFramePr>
            <p:cNvPr id="3" name="Chart6">
              <a:extLst>
                <a:ext uri="{FF2B5EF4-FFF2-40B4-BE49-F238E27FC236}">
                  <a16:creationId xmlns:a16="http://schemas.microsoft.com/office/drawing/2014/main" id="{28DC940B-3D73-472C-8966-8F83DC68DD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605753"/>
                </p:ext>
              </p:extLst>
            </p:nvPr>
          </p:nvGraphicFramePr>
          <p:xfrm>
            <a:off x="1353312" y="1054165"/>
            <a:ext cx="10181462" cy="35018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85AF2B-CDF9-42A5-5F5A-B9127203C747}"/>
              </a:ext>
            </a:extLst>
          </p:cNvPr>
          <p:cNvSpPr txBox="1"/>
          <p:nvPr/>
        </p:nvSpPr>
        <p:spPr>
          <a:xfrm>
            <a:off x="3368959" y="0"/>
            <a:ext cx="61501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Cuisine Selection &amp; Analysis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D19AE-6ABE-1047-1108-8EB12A9D4F57}"/>
              </a:ext>
            </a:extLst>
          </p:cNvPr>
          <p:cNvSpPr txBox="1"/>
          <p:nvPr/>
        </p:nvSpPr>
        <p:spPr>
          <a:xfrm>
            <a:off x="551233" y="4105858"/>
            <a:ext cx="116407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Singapore, 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Bakery, Italian, and American cuisines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the most popular and highly rated, likely to receive better customer feedback.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Australia’s top-rated restaurants serve 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Pizza, Bar food, Modern Australian, Mediterranean, 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Seafood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Canada, 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Italian and Mediterranean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preferred.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Sri Lanka's top cuisines include 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Seafood, Juices-Desserts, American, Fast food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Beverages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succeed, we should tailor our offerings to match local preferences in each region.</a:t>
            </a:r>
          </a:p>
        </p:txBody>
      </p:sp>
    </p:spTree>
    <p:extLst>
      <p:ext uri="{BB962C8B-B14F-4D97-AF65-F5344CB8AC3E}">
        <p14:creationId xmlns:p14="http://schemas.microsoft.com/office/powerpoint/2010/main" val="268551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36CE8-1C8F-63EA-BCAD-0620A1BA16F5}"/>
              </a:ext>
            </a:extLst>
          </p:cNvPr>
          <p:cNvSpPr txBox="1"/>
          <p:nvPr/>
        </p:nvSpPr>
        <p:spPr>
          <a:xfrm>
            <a:off x="3368959" y="0"/>
            <a:ext cx="61501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Service Analysis &amp; Suggestion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760E16-0C80-EB09-213A-2E281E610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94422"/>
              </p:ext>
            </p:extLst>
          </p:nvPr>
        </p:nvGraphicFramePr>
        <p:xfrm>
          <a:off x="8573042" y="801317"/>
          <a:ext cx="3162364" cy="1158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44664">
                  <a:extLst>
                    <a:ext uri="{9D8B030D-6E8A-4147-A177-3AD203B41FA5}">
                      <a16:colId xmlns:a16="http://schemas.microsoft.com/office/drawing/2014/main" val="361552360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20411653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 Delivery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of Rating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00596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 No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dirty="0">
                          <a:effectLst/>
                        </a:rPr>
                        <a:t>2.8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1600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Yes</a:t>
                      </a:r>
                      <a:endParaRPr lang="en-IN" sz="15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3.3</a:t>
                      </a:r>
                      <a:endParaRPr lang="en-IN" sz="15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9545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 Grand Total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dirty="0">
                          <a:effectLst/>
                        </a:rPr>
                        <a:t>2.9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2625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04C819-99B7-BB70-F82F-4550644E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2470"/>
              </p:ext>
            </p:extLst>
          </p:nvPr>
        </p:nvGraphicFramePr>
        <p:xfrm>
          <a:off x="8573042" y="2239116"/>
          <a:ext cx="3200400" cy="12192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573660694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59672212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effectLst/>
                        </a:rPr>
                        <a:t>Table Booking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effectLst/>
                        </a:rPr>
                        <a:t>Average of Rating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218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 No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dirty="0">
                          <a:effectLst/>
                        </a:rPr>
                        <a:t>2.8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550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Yes</a:t>
                      </a:r>
                      <a:endParaRPr lang="en-IN" sz="15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3.5</a:t>
                      </a:r>
                      <a:endParaRPr lang="en-IN" sz="15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960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 Grand Total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dirty="0">
                          <a:effectLst/>
                        </a:rPr>
                        <a:t>2.9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457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B1938DF-1831-46CF-9453-C7CB69B10601}"/>
              </a:ext>
            </a:extLst>
          </p:cNvPr>
          <p:cNvGrpSpPr/>
          <p:nvPr/>
        </p:nvGrpSpPr>
        <p:grpSpPr>
          <a:xfrm>
            <a:off x="456594" y="715606"/>
            <a:ext cx="7613779" cy="2992520"/>
            <a:chOff x="723317" y="492443"/>
            <a:chExt cx="7613779" cy="29925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989B36-D5D0-866A-883F-1ED994B13A4A}"/>
                </a:ext>
              </a:extLst>
            </p:cNvPr>
            <p:cNvSpPr/>
            <p:nvPr/>
          </p:nvSpPr>
          <p:spPr>
            <a:xfrm>
              <a:off x="723317" y="492443"/>
              <a:ext cx="7613779" cy="299252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</a:rPr>
                <a:t>Services Offered </a:t>
              </a:r>
              <a:r>
                <a:rPr lang="en-US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in Suggested Country</a:t>
              </a: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08C98CB5-629C-8ADC-9133-558C95819E2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777268"/>
                </p:ext>
              </p:extLst>
            </p:nvPr>
          </p:nvGraphicFramePr>
          <p:xfrm>
            <a:off x="1243652" y="1010931"/>
            <a:ext cx="3286554" cy="21766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4FF1B54-8B60-B0B4-2995-FC83891A681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55369236"/>
                </p:ext>
              </p:extLst>
            </p:nvPr>
          </p:nvGraphicFramePr>
          <p:xfrm>
            <a:off x="4952765" y="1010931"/>
            <a:ext cx="3287952" cy="21766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249B0E-ADB3-0E07-252C-65DDDB012D03}"/>
              </a:ext>
            </a:extLst>
          </p:cNvPr>
          <p:cNvSpPr txBox="1"/>
          <p:nvPr/>
        </p:nvSpPr>
        <p:spPr>
          <a:xfrm>
            <a:off x="406387" y="4014934"/>
            <a:ext cx="117856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"Online Delivery" and "Table Booking" are currently unavailable in the suggested country, with 100% marked as "No”.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on right highlights that restaurants offering online delivery have a higher average rating (3.3) compared to those that don’t (2.8).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Similarly, those with table booking services have a higher rating (3.5) than those without (2.8).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Investing in "Online Delivery" and "Table Booking" services appears to correlate with higher customer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So, it is suggested to offer these services in new markets could enhance restaurant success in specific countries.</a:t>
            </a:r>
            <a:endParaRPr lang="en-IN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1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724D6-A5EE-55E1-C92B-478CAFC1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36903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83136-77E3-4E95-EE91-1E05973D5A71}"/>
              </a:ext>
            </a:extLst>
          </p:cNvPr>
          <p:cNvSpPr txBox="1"/>
          <p:nvPr/>
        </p:nvSpPr>
        <p:spPr>
          <a:xfrm>
            <a:off x="3048762" y="80510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About Zomato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</p:txBody>
      </p:sp>
      <p:pic>
        <p:nvPicPr>
          <p:cNvPr id="7" name="Picture 2" descr="zomato food delivery">
            <a:extLst>
              <a:ext uri="{FF2B5EF4-FFF2-40B4-BE49-F238E27FC236}">
                <a16:creationId xmlns:a16="http://schemas.microsoft.com/office/drawing/2014/main" id="{D514FB22-A885-8C07-9B4C-C4519DB1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029" y="3592946"/>
            <a:ext cx="3690073" cy="252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3CB921-8262-417B-DED0-7AA6299D442B}"/>
              </a:ext>
            </a:extLst>
          </p:cNvPr>
          <p:cNvSpPr/>
          <p:nvPr/>
        </p:nvSpPr>
        <p:spPr>
          <a:xfrm>
            <a:off x="603736" y="781717"/>
            <a:ext cx="8443163" cy="2585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2000" dirty="0">
              <a:latin typeface="Bahnschrift SemiLight" panose="020B0502040204020203" pitchFamily="34" charset="0"/>
            </a:endParaRPr>
          </a:p>
          <a:p>
            <a:pPr algn="just"/>
            <a:endParaRPr lang="en-US" sz="2000" dirty="0">
              <a:latin typeface="Bahnschrift SemiLight" panose="020B0502040204020203" pitchFamily="34" charset="0"/>
            </a:endParaRPr>
          </a:p>
          <a:p>
            <a:pPr algn="just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global online food delivery market was valued at approximately $130 billion in 2023 and is expected to grow at a CAGR of 10.7% from 2024 to 2030, making it one of the fastest-growing industries worldwide. </a:t>
            </a:r>
          </a:p>
          <a:p>
            <a:pPr algn="just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"Zomato, with a presence in over 25 countries, partners with more than 1.5 million restaurants globally, shaping the dining experience of millions every day."  </a:t>
            </a:r>
          </a:p>
          <a:p>
            <a:pPr algn="just"/>
            <a:endParaRPr lang="en-IN" sz="2000" dirty="0">
              <a:latin typeface="Bahnschrift SemiLight" panose="020B0502040204020203" pitchFamily="34" charset="0"/>
            </a:endParaRPr>
          </a:p>
          <a:p>
            <a:pPr algn="just"/>
            <a:endParaRPr lang="en-IN" dirty="0"/>
          </a:p>
        </p:txBody>
      </p:sp>
      <p:pic>
        <p:nvPicPr>
          <p:cNvPr id="1026" name="Picture 2" descr="cartoon earth globe travel architecture, Cartoon Clipart, Earth Clipart globe earth sphere vector art png">
            <a:extLst>
              <a:ext uri="{FF2B5EF4-FFF2-40B4-BE49-F238E27FC236}">
                <a16:creationId xmlns:a16="http://schemas.microsoft.com/office/drawing/2014/main" id="{3407EBAF-D55A-DEC1-C211-4037FF0D0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37" y="372896"/>
            <a:ext cx="2892157" cy="28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EC7CB-4A50-54EE-9321-036A1CD7891E}"/>
              </a:ext>
            </a:extLst>
          </p:cNvPr>
          <p:cNvSpPr/>
          <p:nvPr/>
        </p:nvSpPr>
        <p:spPr>
          <a:xfrm>
            <a:off x="3048762" y="3592946"/>
            <a:ext cx="8443163" cy="25854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India, Zomato holds a significant market share in the food delivery space, competing closely with Swiggy. As of 2023, Zomato had captured about 45-50% of the online food delivery market in India. "On Zomato, Biryani is the most ordered dish in India, with an average of 1 Biryani order placed every 3 seconds."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44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EEF4C-ABEF-A400-20E6-6E356518AE83}"/>
              </a:ext>
            </a:extLst>
          </p:cNvPr>
          <p:cNvSpPr txBox="1"/>
          <p:nvPr/>
        </p:nvSpPr>
        <p:spPr>
          <a:xfrm>
            <a:off x="3020917" y="0"/>
            <a:ext cx="61501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Dashboard and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F3FED-2395-396B-8A5F-82E2B70E2043}"/>
              </a:ext>
            </a:extLst>
          </p:cNvPr>
          <p:cNvSpPr txBox="1"/>
          <p:nvPr/>
        </p:nvSpPr>
        <p:spPr>
          <a:xfrm>
            <a:off x="120395" y="590361"/>
            <a:ext cx="119512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dashboard provides a comprehensive analysis of Zomato restaurant data across multiple countries and helps in data-driven decisions.</a:t>
            </a:r>
            <a:endParaRPr lang="en-IN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D6D28-F6BD-BA1F-E50A-0E96F8CC5AAA}"/>
              </a:ext>
            </a:extLst>
          </p:cNvPr>
          <p:cNvSpPr txBox="1"/>
          <p:nvPr/>
        </p:nvSpPr>
        <p:spPr>
          <a:xfrm>
            <a:off x="120395" y="1011444"/>
            <a:ext cx="1195120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Overview: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Zomato operates 9,542 restaurants across 15 countries, 1,825 cuisines, 140 cities, generating ₹78,08,950 in total sales. The average rating is 2.9, with 149,591 total votes.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Growth Trends: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time series chart shows the number of new restaurants opened from 2010 to 2018, highlighting growth trends and key years for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Restaurant Distribution:</a:t>
            </a:r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India leads with 8,652 restaurants, followed by the USA with 425, and UAE with 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Voter engagement varies by country, with India having lower engagement despite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Price range and average ratings are compared across countries, showing performance and user preferences.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Visuals: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Donut chart shows the relationship between offered services (online delivery, table booking) and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 charts highlight the Top 5 cuisines by customer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 and pie charts reveal restaurant counts, voter engagement, and price distribution.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Interactive Dashboard: </a:t>
            </a: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Slicers for years, countries, and cities allow detailed, data-driven decision-making for expansion, menu strategy, and improving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25224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2B4D9-9554-683A-F199-0B7389A78D9D}"/>
              </a:ext>
            </a:extLst>
          </p:cNvPr>
          <p:cNvSpPr txBox="1"/>
          <p:nvPr/>
        </p:nvSpPr>
        <p:spPr>
          <a:xfrm>
            <a:off x="12192" y="88500"/>
            <a:ext cx="12167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Amasis MT Pro Medium" panose="02040604050005020304" pitchFamily="18" charset="0"/>
              </a:rPr>
              <a:t>Conclusion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4D0B71-C965-EE87-F3D4-149D2EB419EA}"/>
              </a:ext>
            </a:extLst>
          </p:cNvPr>
          <p:cNvGrpSpPr/>
          <p:nvPr/>
        </p:nvGrpSpPr>
        <p:grpSpPr>
          <a:xfrm>
            <a:off x="12192" y="0"/>
            <a:ext cx="2026920" cy="1138773"/>
            <a:chOff x="206855" y="3753194"/>
            <a:chExt cx="2859582" cy="2483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C64ABB-9FFC-4952-00DA-C2B064832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5" y="3753194"/>
              <a:ext cx="2859581" cy="21446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49432F-2284-BBF1-24FA-742A6BFF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6" y="5559552"/>
              <a:ext cx="2859581" cy="67665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1E7CB1-E91A-D991-B088-D8380602895B}"/>
              </a:ext>
            </a:extLst>
          </p:cNvPr>
          <p:cNvSpPr txBox="1"/>
          <p:nvPr/>
        </p:nvSpPr>
        <p:spPr>
          <a:xfrm>
            <a:off x="276606" y="1782395"/>
            <a:ext cx="116387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Analyzed Zomato data to identify four potential countries for expansion: Australia, Canada, Singapore, and Sri Lanka, based on restaurant count, ratings, and average expenditure.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Compared average expenditures across cities to narrow down recommendations. Australia and Singapore show strong growth potential due to rising demand and diverse cuisine preferences, with less competition in certain segments.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Dining costs in these regions align with global trends, offering opportunities for flexible pricing and good margins.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Expanding in these countries aligns with Zomato’s growth goals, targeting underserved services like table bookings and online delivery.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 market saturation combined with balanced average expenditure creates less competition, attracting more customers and ultimately driving higher profits.</a:t>
            </a:r>
            <a:endParaRPr lang="en-IN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2D3E0-B63F-2CD0-84BE-2A9D7F7F2645}"/>
              </a:ext>
            </a:extLst>
          </p:cNvPr>
          <p:cNvSpPr txBox="1"/>
          <p:nvPr/>
        </p:nvSpPr>
        <p:spPr>
          <a:xfrm>
            <a:off x="276606" y="135350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Recommendations</a:t>
            </a: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095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A84A7-2C30-2933-5014-D56F119BAAD9}"/>
              </a:ext>
            </a:extLst>
          </p:cNvPr>
          <p:cNvGrpSpPr/>
          <p:nvPr/>
        </p:nvGrpSpPr>
        <p:grpSpPr>
          <a:xfrm>
            <a:off x="1758696" y="1201016"/>
            <a:ext cx="8051292" cy="1771774"/>
            <a:chOff x="2070354" y="1929006"/>
            <a:chExt cx="8051292" cy="17717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C639B8-D313-4F2B-2CF1-B07E914C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823" y="1929006"/>
              <a:ext cx="3147823" cy="177177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BFA0CF-7B5E-AA88-0AA1-A7103031D6BF}"/>
                </a:ext>
              </a:extLst>
            </p:cNvPr>
            <p:cNvSpPr txBox="1"/>
            <p:nvPr/>
          </p:nvSpPr>
          <p:spPr>
            <a:xfrm>
              <a:off x="2070354" y="2307061"/>
              <a:ext cx="609447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6000" b="1" i="0" dirty="0">
                  <a:solidFill>
                    <a:srgbClr val="C00000"/>
                  </a:solidFill>
                  <a:effectLst/>
                  <a:latin typeface="Franklin Gothic Medium" panose="020B0603020102020204" pitchFamily="34" charset="0"/>
                </a:rPr>
                <a:t>Thank You </a:t>
              </a:r>
              <a:endParaRPr lang="en-IN" sz="6000" dirty="0"/>
            </a:p>
          </p:txBody>
        </p:sp>
      </p:grpSp>
      <p:pic>
        <p:nvPicPr>
          <p:cNvPr id="2" name="Picture 2" descr="Mickey Mouse GIF - Bring Personality To Your Conversations">
            <a:extLst>
              <a:ext uri="{FF2B5EF4-FFF2-40B4-BE49-F238E27FC236}">
                <a16:creationId xmlns:a16="http://schemas.microsoft.com/office/drawing/2014/main" id="{4B11E590-4C33-434E-6885-77C05BF1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536" y="2972789"/>
            <a:ext cx="3578927" cy="26841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1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D1BC31-7E5F-C36A-DA76-4311B302BF23}"/>
              </a:ext>
            </a:extLst>
          </p:cNvPr>
          <p:cNvSpPr txBox="1"/>
          <p:nvPr/>
        </p:nvSpPr>
        <p:spPr>
          <a:xfrm>
            <a:off x="3027219" y="69334"/>
            <a:ext cx="6137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Business Objective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</p:txBody>
      </p:sp>
      <p:pic>
        <p:nvPicPr>
          <p:cNvPr id="2050" name="Picture 2" descr="Red Graph Upwards PNG Transparent Images Free Download | Vector Files |  Pngtree">
            <a:extLst>
              <a:ext uri="{FF2B5EF4-FFF2-40B4-BE49-F238E27FC236}">
                <a16:creationId xmlns:a16="http://schemas.microsoft.com/office/drawing/2014/main" id="{880FDAEC-EFC0-2CBA-EE81-D58D4EB61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37" y="69334"/>
            <a:ext cx="2733963" cy="27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0A2F6B-EED6-D479-8D6A-81093496476C}"/>
              </a:ext>
            </a:extLst>
          </p:cNvPr>
          <p:cNvSpPr/>
          <p:nvPr/>
        </p:nvSpPr>
        <p:spPr>
          <a:xfrm>
            <a:off x="648854" y="642669"/>
            <a:ext cx="8443163" cy="17935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2000" dirty="0">
              <a:latin typeface="Bahnschrift SemiLight" panose="020B0502040204020203" pitchFamily="34" charset="0"/>
            </a:endParaRPr>
          </a:p>
          <a:p>
            <a:pPr algn="just"/>
            <a:endParaRPr lang="en-US" sz="2000" dirty="0">
              <a:latin typeface="Bahnschrift SemiLight" panose="020B0502040204020203" pitchFamily="34" charset="0"/>
            </a:endParaRPr>
          </a:p>
          <a:p>
            <a:pPr algn="just"/>
            <a:endParaRPr lang="en-IN" sz="2000" dirty="0">
              <a:latin typeface="Bahnschrift SemiLight" panose="020B0502040204020203" pitchFamily="34" charset="0"/>
            </a:endParaRPr>
          </a:p>
          <a:p>
            <a:pPr algn="just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52C7A-4DAD-BB43-8146-30A8077B27CA}"/>
              </a:ext>
            </a:extLst>
          </p:cNvPr>
          <p:cNvSpPr txBox="1"/>
          <p:nvPr/>
        </p:nvSpPr>
        <p:spPr>
          <a:xfrm>
            <a:off x="748145" y="902962"/>
            <a:ext cx="822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a consultant data analyst for Zomato, the primary task is to develop data-driven strategies and recommendations for expanding the company’s business by opening new restaurants.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8642F28-1976-C186-ABCF-D72BDD1482E3}"/>
              </a:ext>
            </a:extLst>
          </p:cNvPr>
          <p:cNvSpPr/>
          <p:nvPr/>
        </p:nvSpPr>
        <p:spPr>
          <a:xfrm>
            <a:off x="648854" y="2519680"/>
            <a:ext cx="10416310" cy="37715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Focus: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high-potential locations: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Use data analysis to determine the most promising areas for          new restaurant openings.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Demand Analysis: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Analyze customer preferences, demand patterns, and competition to inform restaurant expansion plans.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 Resources: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Provide insights on resource allocation, ensuring that new restaurants are set up for success.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Strategic Growth: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Align your recommendations with Zomato’s broader growth objectives and market positioning.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99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D1D0E5-D477-C5F9-4690-510C668A9EFF}"/>
              </a:ext>
            </a:extLst>
          </p:cNvPr>
          <p:cNvSpPr/>
          <p:nvPr/>
        </p:nvSpPr>
        <p:spPr>
          <a:xfrm>
            <a:off x="97854" y="584775"/>
            <a:ext cx="11996292" cy="57083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E6DC-392C-7C68-8A1F-4B86E32DC63F}"/>
              </a:ext>
            </a:extLst>
          </p:cNvPr>
          <p:cNvSpPr txBox="1"/>
          <p:nvPr/>
        </p:nvSpPr>
        <p:spPr>
          <a:xfrm>
            <a:off x="94109" y="0"/>
            <a:ext cx="12167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Data Description</a:t>
            </a:r>
            <a:endParaRPr lang="en-US" sz="3200" b="1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0D9F8-ACF8-B885-C2C3-5DA4766FAAAB}"/>
              </a:ext>
            </a:extLst>
          </p:cNvPr>
          <p:cNvSpPr txBox="1"/>
          <p:nvPr/>
        </p:nvSpPr>
        <p:spPr>
          <a:xfrm>
            <a:off x="362753" y="753484"/>
            <a:ext cx="5815164" cy="535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Restaurant ID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Unique identifier for each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Restaurant Name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name of the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Country Code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Country code of the location where the restaurant is situated.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City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city where the restaurant is located.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Address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specific address of the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Locality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locality or neighborhood where the restaurant is situated.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Locality Verbose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Detailed information about the locality.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Longitude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geographical longitude coordinate of the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Latitude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geographical latitude coordinate of the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Cuisines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type of cuisine offered by the restaurant.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cap="none" dirty="0">
                <a:latin typeface="Roboto"/>
                <a:ea typeface="Roboto"/>
                <a:cs typeface="Roboto"/>
                <a:sym typeface="Roboto"/>
              </a:rPr>
              <a:t>Currency</a:t>
            </a:r>
            <a:r>
              <a:rPr lang="en-US" sz="1400" b="0" i="0" u="none" strike="noStrike" cap="none" dirty="0">
                <a:latin typeface="Roboto"/>
                <a:ea typeface="Roboto"/>
                <a:cs typeface="Roboto"/>
                <a:sym typeface="Roboto"/>
              </a:rPr>
              <a:t>: The currency used for transactions in the restaurant.</a:t>
            </a:r>
          </a:p>
          <a:p>
            <a:pPr marL="4572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Country Code: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code assigned to a specific country that helps identify the country in raw data.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Country Name: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ountry name for the given country code.</a:t>
            </a:r>
          </a:p>
          <a:p>
            <a:pPr marL="457200" lvl="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endParaRPr lang="en-US" sz="140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C4EA3-C01A-A74B-D743-F9000BD0C152}"/>
              </a:ext>
            </a:extLst>
          </p:cNvPr>
          <p:cNvSpPr txBox="1"/>
          <p:nvPr/>
        </p:nvSpPr>
        <p:spPr>
          <a:xfrm>
            <a:off x="5861952" y="753484"/>
            <a:ext cx="5815164" cy="584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Has_Table_booking: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Indicates whether the restaurant has a table booking option (Yes/No).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Has_Online_delivery: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Indicates whether the restaurant offers online delivery (Yes/No).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Is_delivering_now: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Indicates whether the restaurant is currently delivering (Yes/No).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Switch_to_order_menu: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Indicates whether users can switch to the order menu (Yes/No).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Price_range: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A numeric value indicating the price range category of the restaurant.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Votes: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number of votes or ratings/(feedback) received by the restaurant.</a:t>
            </a:r>
          </a:p>
          <a:p>
            <a:pPr marL="43180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Average_Cost_for_two: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average cost for two people dining at the restaurant.</a:t>
            </a:r>
          </a:p>
          <a:p>
            <a:pPr marL="4381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Rating: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overall rating of the restaurant is based on user reviews.</a:t>
            </a:r>
          </a:p>
          <a:p>
            <a:pPr marL="4381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Datekey_opening: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date when the restaurant was opened.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8857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A2A25F-FAD4-BBAF-49BF-F9172352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658368"/>
            <a:ext cx="12167616" cy="56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8A299-4DD8-AEC7-D815-EF6768B4A562}"/>
              </a:ext>
            </a:extLst>
          </p:cNvPr>
          <p:cNvSpPr txBox="1"/>
          <p:nvPr/>
        </p:nvSpPr>
        <p:spPr>
          <a:xfrm>
            <a:off x="12192" y="98566"/>
            <a:ext cx="121676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Dataset Overview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92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9A6D8-6B38-2FB5-5CD5-7E3F99808DE1}"/>
              </a:ext>
            </a:extLst>
          </p:cNvPr>
          <p:cNvSpPr txBox="1"/>
          <p:nvPr/>
        </p:nvSpPr>
        <p:spPr>
          <a:xfrm>
            <a:off x="12192" y="98566"/>
            <a:ext cx="121676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Dataset </a:t>
            </a:r>
            <a:r>
              <a:rPr lang="en-US" sz="3200" b="1" dirty="0">
                <a:solidFill>
                  <a:srgbClr val="000000"/>
                </a:solidFill>
                <a:latin typeface="Amasis MT Pro Medium" panose="02040604050005020304" pitchFamily="18" charset="0"/>
              </a:rPr>
              <a:t>Preprocessing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F42D85-C9A4-7A25-8D3C-C6325D364DE6}"/>
              </a:ext>
            </a:extLst>
          </p:cNvPr>
          <p:cNvGrpSpPr/>
          <p:nvPr/>
        </p:nvGrpSpPr>
        <p:grpSpPr>
          <a:xfrm>
            <a:off x="7579358" y="870414"/>
            <a:ext cx="4275328" cy="2672842"/>
            <a:chOff x="7579360" y="667952"/>
            <a:chExt cx="4275328" cy="26728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8D2DE1-1B9E-F114-4567-4E9DFD6C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360" y="667952"/>
              <a:ext cx="4275328" cy="26728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3E53A3-34FC-C4BE-89C8-AA99E862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FF">
                  <a:tint val="45000"/>
                  <a:satMod val="400000"/>
                </a:srgb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304" y1="41825" x2="16304" y2="41825"/>
                          <a14:foregroundMark x1="25217" y1="46388" x2="25217" y2="46388"/>
                          <a14:foregroundMark x1="61522" y1="38023" x2="61522" y2="38023"/>
                          <a14:foregroundMark x1="74457" y1="36122" x2="74457" y2="36122"/>
                          <a14:foregroundMark x1="83478" y1="42205" x2="83478" y2="42205"/>
                          <a14:backgroundMark x1="40326" y1="46008" x2="40326" y2="46008"/>
                          <a14:backgroundMark x1="40109" y1="47148" x2="40109" y2="47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608" y="2665379"/>
              <a:ext cx="2102830" cy="668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D3F8F53-07C0-2318-42A8-9DABCE07BE58}"/>
              </a:ext>
            </a:extLst>
          </p:cNvPr>
          <p:cNvSpPr txBox="1"/>
          <p:nvPr/>
        </p:nvSpPr>
        <p:spPr>
          <a:xfrm>
            <a:off x="337312" y="667952"/>
            <a:ext cx="7242046" cy="379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</a:t>
            </a:r>
            <a:r>
              <a:rPr lang="en-US" sz="1600" b="1" i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22  attributes</a:t>
            </a:r>
            <a:r>
              <a:rPr lang="en-US" sz="1600" b="0" i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present in the data across two tables as mentioned in the Data description slide.</a:t>
            </a:r>
          </a:p>
          <a:p>
            <a:pPr>
              <a:lnSpc>
                <a:spcPct val="150000"/>
              </a:lnSpc>
            </a:pPr>
            <a:endParaRPr lang="en-US" sz="1600" b="0" i="1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duplicates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data but there are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 blanks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present in the cuisine column, Raw data file.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otes record  for 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1094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restaurants are present as 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these might be either new restaurants or customers has not voted them at all.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9A2DE-C7E6-1383-6954-16E58C825702}"/>
              </a:ext>
            </a:extLst>
          </p:cNvPr>
          <p:cNvSpPr txBox="1"/>
          <p:nvPr/>
        </p:nvSpPr>
        <p:spPr>
          <a:xfrm>
            <a:off x="336292" y="4958942"/>
            <a:ext cx="115173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sz="16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Also, cross checked for 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duplicates present in the data using the ‘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 Duplicates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 feature from the data tab in Excel.</a:t>
            </a:r>
            <a:endParaRPr lang="en-US" sz="1600" b="0" i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Bahnschrift Semi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06B59-1DB6-EF1F-8AF7-0EF9277411D8}"/>
              </a:ext>
            </a:extLst>
          </p:cNvPr>
          <p:cNvSpPr txBox="1"/>
          <p:nvPr/>
        </p:nvSpPr>
        <p:spPr>
          <a:xfrm>
            <a:off x="336292" y="4320234"/>
            <a:ext cx="11517376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verage_cost_for_two 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seems to have 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 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value present for the few rows, which can be a data entry error.</a:t>
            </a:r>
            <a:endParaRPr lang="en-US" sz="14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C61243-DE9B-9567-69A8-6AC0D2266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77" y="3941224"/>
            <a:ext cx="3776472" cy="3090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5121E-510F-4C1C-57BA-DB4B87B6D8FB}"/>
              </a:ext>
            </a:extLst>
          </p:cNvPr>
          <p:cNvSpPr txBox="1"/>
          <p:nvPr/>
        </p:nvSpPr>
        <p:spPr>
          <a:xfrm>
            <a:off x="12192" y="98566"/>
            <a:ext cx="121676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Amasis MT Pro Medium" panose="02040604050005020304" pitchFamily="18" charset="0"/>
              </a:rPr>
              <a:t>Methodology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51CC4-B1A7-FE91-0FEB-EBEFFEFB7B9E}"/>
              </a:ext>
            </a:extLst>
          </p:cNvPr>
          <p:cNvSpPr txBox="1"/>
          <p:nvPr/>
        </p:nvSpPr>
        <p:spPr>
          <a:xfrm>
            <a:off x="708152" y="873852"/>
            <a:ext cx="10775696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Cleaning: 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Removed inconsistent rows with blank "Cuisine" and "average_cost_for_two" values of '0' using the </a:t>
            </a:r>
            <a:r>
              <a:rPr lang="en-US" sz="160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"Go to special" 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for cleaner data.</a:t>
            </a:r>
            <a:endParaRPr lang="en-IN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b="0" i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Enrichment: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Added country names with VLOOKUP() for country codes and created an "</a:t>
            </a:r>
            <a:r>
              <a:rPr lang="en-US" sz="16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Avg_Price_with_Currency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column using CONCATENATE(), MID(), FIND() for better readability with currency symbols.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Currency Conversion: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Converted "</a:t>
            </a:r>
            <a:r>
              <a:rPr lang="en-US" sz="16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Avg_Cost_for_two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to INR using XLOOKUP() based on exchange rates and added this as a new column in </a:t>
            </a:r>
            <a:r>
              <a:rPr lang="en-US" sz="16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Raw_data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en-US" sz="16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country_description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worksheet.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Descriptive Analysis: </a:t>
            </a:r>
            <a:r>
              <a:rPr lang="en-US" sz="16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Pivot table is used for summarizing key metrics and identifying Restaurants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 </a:t>
            </a:r>
            <a:r>
              <a:rPr lang="en-US" sz="16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patterns across the countries using bi-variate analysis and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curate</a:t>
            </a:r>
            <a:r>
              <a:rPr lang="en-US" sz="16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meaning insight.</a:t>
            </a:r>
          </a:p>
          <a:p>
            <a:endParaRPr lang="en-US" sz="1600" i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Visualization</a:t>
            </a:r>
            <a:r>
              <a:rPr lang="en-IN" sz="1600" dirty="0"/>
              <a:t> </a:t>
            </a:r>
            <a:r>
              <a:rPr lang="en-I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Dashboards: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Developed dashboards, dynamic charts, and Cards using COUNTA(), SUM(), COUNTIFS(), AVERAGE(), IF(), array formulas, and CORREL() for meaningful analysis and </a:t>
            </a:r>
            <a:r>
              <a:rPr lang="en-IN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representation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F8FB1B-A323-3C0D-CBB2-1C6530DAC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5642268"/>
            <a:ext cx="2237232" cy="5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9F8355-50BB-55B2-A72B-A7622470D77B}"/>
              </a:ext>
            </a:extLst>
          </p:cNvPr>
          <p:cNvGrpSpPr/>
          <p:nvPr/>
        </p:nvGrpSpPr>
        <p:grpSpPr>
          <a:xfrm>
            <a:off x="6606032" y="722376"/>
            <a:ext cx="5257800" cy="2491740"/>
            <a:chOff x="7579360" y="667952"/>
            <a:chExt cx="4275328" cy="2672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89C20F-C0EE-F5C1-CE49-D6DE98E9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360" y="667952"/>
              <a:ext cx="4275328" cy="26728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BD0F6B-E7F0-8B1C-6F1D-45FFB077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FFFF">
                  <a:tint val="45000"/>
                  <a:satMod val="400000"/>
                </a:srgb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6304" y1="41825" x2="16304" y2="41825"/>
                          <a14:foregroundMark x1="25217" y1="46388" x2="25217" y2="46388"/>
                          <a14:foregroundMark x1="61522" y1="38023" x2="61522" y2="38023"/>
                          <a14:foregroundMark x1="74457" y1="36122" x2="74457" y2="36122"/>
                          <a14:foregroundMark x1="83478" y1="42205" x2="83478" y2="42205"/>
                          <a14:backgroundMark x1="40326" y1="46008" x2="40326" y2="46008"/>
                          <a14:backgroundMark x1="40109" y1="47148" x2="40109" y2="47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608" y="2665379"/>
              <a:ext cx="2102830" cy="668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CAB2F0-82D0-B9D6-42B8-EB8AE5DB0D8A}"/>
              </a:ext>
            </a:extLst>
          </p:cNvPr>
          <p:cNvSpPr txBox="1"/>
          <p:nvPr/>
        </p:nvSpPr>
        <p:spPr>
          <a:xfrm>
            <a:off x="12192" y="0"/>
            <a:ext cx="121676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Amasis MT Pro Medium" panose="02040604050005020304" pitchFamily="18" charset="0"/>
              </a:rPr>
              <a:t>Data Analysis</a:t>
            </a:r>
            <a:endParaRPr lang="en-US" sz="3200" b="0" dirty="0">
              <a:effectLst/>
              <a:latin typeface="Amasis MT Pro Medium" panose="020406040500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D105D-AE85-B8D4-30AD-B01FF6AE25FF}"/>
              </a:ext>
            </a:extLst>
          </p:cNvPr>
          <p:cNvSpPr/>
          <p:nvPr/>
        </p:nvSpPr>
        <p:spPr>
          <a:xfrm>
            <a:off x="7586133" y="722376"/>
            <a:ext cx="3623734" cy="519402"/>
          </a:xfrm>
          <a:prstGeom prst="rect">
            <a:avLst/>
          </a:prstGeom>
          <a:solidFill>
            <a:srgbClr val="D352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24C037-69C4-C177-C32D-AF247E860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97190"/>
              </p:ext>
            </p:extLst>
          </p:nvPr>
        </p:nvGraphicFramePr>
        <p:xfrm>
          <a:off x="6606030" y="1047636"/>
          <a:ext cx="5257800" cy="17221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637866">
                  <a:extLst>
                    <a:ext uri="{9D8B030D-6E8A-4147-A177-3AD203B41FA5}">
                      <a16:colId xmlns:a16="http://schemas.microsoft.com/office/drawing/2014/main" val="3719035819"/>
                    </a:ext>
                  </a:extLst>
                </a:gridCol>
                <a:gridCol w="2619934">
                  <a:extLst>
                    <a:ext uri="{9D8B030D-6E8A-4147-A177-3AD203B41FA5}">
                      <a16:colId xmlns:a16="http://schemas.microsoft.com/office/drawing/2014/main" val="676586700"/>
                    </a:ext>
                  </a:extLst>
                </a:gridCol>
              </a:tblGrid>
              <a:tr h="30066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Aggregated Data</a:t>
                      </a:r>
                      <a:endParaRPr lang="en-IN" sz="20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14905"/>
                  </a:ext>
                </a:extLst>
              </a:tr>
              <a:tr h="27753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Total Restaurants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9542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63035"/>
                  </a:ext>
                </a:extLst>
              </a:tr>
              <a:tr h="27753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Total Sales</a:t>
                      </a:r>
                      <a:endParaRPr lang="en-US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₹ 78,08,950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62961"/>
                  </a:ext>
                </a:extLst>
              </a:tr>
              <a:tr h="27753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No of countries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5927"/>
                  </a:ext>
                </a:extLst>
              </a:tr>
              <a:tr h="27753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No of cuisine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1825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163023"/>
                  </a:ext>
                </a:extLst>
              </a:tr>
              <a:tr h="27753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No of cities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u="none" strike="noStrike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140</a:t>
                      </a:r>
                      <a:endParaRPr lang="en-IN" sz="1800" b="1" i="0" u="none" strike="noStrike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5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05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878962-FFF2-D804-EF64-54D7963740DA}"/>
              </a:ext>
            </a:extLst>
          </p:cNvPr>
          <p:cNvSpPr txBox="1"/>
          <p:nvPr/>
        </p:nvSpPr>
        <p:spPr>
          <a:xfrm>
            <a:off x="322483" y="788144"/>
            <a:ext cx="6259763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Cleaned Data Overview: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Zomato has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9,542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restaurants across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countries, with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91% (8,652)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located in India.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sales generated across countries, cities, and areas amount to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₹ 78,08,950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6E240-C3C2-0712-9A89-552DE0DD5A12}"/>
              </a:ext>
            </a:extLst>
          </p:cNvPr>
          <p:cNvSpPr txBox="1"/>
          <p:nvPr/>
        </p:nvSpPr>
        <p:spPr>
          <a:xfrm>
            <a:off x="294640" y="4261752"/>
            <a:ext cx="11602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average cost for two people is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₹ 818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total votes from all restaurants are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1,495,919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26%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restaurants offer online delivery and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12% 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 table booking services from total 9,542 restaurants.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Aptos Narrow" panose="020B0004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7FA52-F9E5-F935-64A6-65F7624D31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625" y1="66875" x2="39625" y2="66875"/>
                        <a14:foregroundMark x1="64875" y1="40125" x2="64875" y2="4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89" y="1047636"/>
            <a:ext cx="1967882" cy="196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7F40B-B468-9F52-1857-57EF8E05B8D3}"/>
              </a:ext>
            </a:extLst>
          </p:cNvPr>
          <p:cNvSpPr txBox="1"/>
          <p:nvPr/>
        </p:nvSpPr>
        <p:spPr>
          <a:xfrm>
            <a:off x="294640" y="3487925"/>
            <a:ext cx="11565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business spans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1825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unique cuisines in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140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cities, with restaurant ratings mostly between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to 5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averaging 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2.9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2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BA7931C-1151-BE2B-206B-811B0520EA50}"/>
              </a:ext>
            </a:extLst>
          </p:cNvPr>
          <p:cNvGrpSpPr/>
          <p:nvPr/>
        </p:nvGrpSpPr>
        <p:grpSpPr>
          <a:xfrm>
            <a:off x="1122600" y="630931"/>
            <a:ext cx="9946800" cy="3639317"/>
            <a:chOff x="0" y="0"/>
            <a:chExt cx="4824695" cy="2115470"/>
          </a:xfrm>
          <a:noFill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C10DA3-76AC-BA07-0B6F-D527D2FBEBE7}"/>
                </a:ext>
              </a:extLst>
            </p:cNvPr>
            <p:cNvSpPr/>
            <p:nvPr/>
          </p:nvSpPr>
          <p:spPr>
            <a:xfrm>
              <a:off x="24095" y="0"/>
              <a:ext cx="4800600" cy="2106506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ptos" panose="020B0004020202020204" pitchFamily="34" charset="0"/>
                  <a:ea typeface="+mn-ea"/>
                  <a:cs typeface="+mn-cs"/>
                </a:rPr>
                <a:t>No. of Restaurants Opened in Each Country</a:t>
              </a:r>
              <a:endParaRPr lang="en-IN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5" name="Chart3">
              <a:extLst>
                <a:ext uri="{FF2B5EF4-FFF2-40B4-BE49-F238E27FC236}">
                  <a16:creationId xmlns:a16="http://schemas.microsoft.com/office/drawing/2014/main" id="{E6F52082-6997-406D-847D-D6646D002FC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72434646"/>
                </p:ext>
              </p:extLst>
            </p:nvPr>
          </p:nvGraphicFramePr>
          <p:xfrm>
            <a:off x="0" y="22247"/>
            <a:ext cx="4763733" cy="20932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33BD0A-4115-DAE4-032C-421CED19D7CD}"/>
              </a:ext>
            </a:extLst>
          </p:cNvPr>
          <p:cNvSpPr txBox="1"/>
          <p:nvPr/>
        </p:nvSpPr>
        <p:spPr>
          <a:xfrm>
            <a:off x="3048762" y="5718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masis MT Pro Medium" panose="020406040500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Restaurants Trend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14C0B-EAF7-2607-6D58-6BDCAAD9A512}"/>
              </a:ext>
            </a:extLst>
          </p:cNvPr>
          <p:cNvSpPr txBox="1"/>
          <p:nvPr/>
        </p:nvSpPr>
        <p:spPr>
          <a:xfrm>
            <a:off x="287518" y="4376484"/>
            <a:ext cx="11616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chart suggest highest number of the restaurants present in India (8652 or 91%), followed by USA (425) and UK (80) out of 9542 total restaurants.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Country Canada has the least number of restaurants present after Qatar, Sri Lanka, Singapore with 4, 20, 20, and 20 restaurants respectively.</a:t>
            </a:r>
          </a:p>
          <a:p>
            <a:endParaRPr lang="en-US" sz="15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number indicates that countries with the fewer restaurants have not saturated and have a huge market share to be acquired in such countries.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4377948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nge Red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8273</TotalTime>
  <Words>2495</Words>
  <Application>Microsoft Office PowerPoint</Application>
  <PresentationFormat>Widescreen</PresentationFormat>
  <Paragraphs>346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Amasis MT Pro Medium</vt:lpstr>
      <vt:lpstr>Aptos</vt:lpstr>
      <vt:lpstr>Aptos Narrow</vt:lpstr>
      <vt:lpstr>Arial</vt:lpstr>
      <vt:lpstr>Bahnschrift SemiLight</vt:lpstr>
      <vt:lpstr>Calibri</vt:lpstr>
      <vt:lpstr>Calibri Light</vt:lpstr>
      <vt:lpstr>Franklin Gothic Medium</vt:lpstr>
      <vt:lpstr>Roboto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vikram gharami</dc:creator>
  <cp:lastModifiedBy>Vikram Gharami</cp:lastModifiedBy>
  <cp:revision>33</cp:revision>
  <dcterms:created xsi:type="dcterms:W3CDTF">2024-07-19T11:59:59Z</dcterms:created>
  <dcterms:modified xsi:type="dcterms:W3CDTF">2024-10-18T21:37:20Z</dcterms:modified>
</cp:coreProperties>
</file>